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12" r:id="rId4"/>
    <p:sldId id="313" r:id="rId5"/>
    <p:sldId id="309" r:id="rId6"/>
    <p:sldId id="310" r:id="rId7"/>
    <p:sldId id="311" r:id="rId8"/>
    <p:sldId id="314" r:id="rId9"/>
    <p:sldId id="259" r:id="rId10"/>
    <p:sldId id="316" r:id="rId11"/>
    <p:sldId id="31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6AB3CB0-DEC6-48CB-8AFC-34A4730026C3}">
          <p14:sldIdLst>
            <p14:sldId id="256"/>
            <p14:sldId id="307"/>
            <p14:sldId id="312"/>
            <p14:sldId id="313"/>
            <p14:sldId id="309"/>
            <p14:sldId id="310"/>
            <p14:sldId id="311"/>
            <p14:sldId id="314"/>
            <p14:sldId id="259"/>
            <p14:sldId id="316"/>
            <p14:sldId id="315"/>
          </p14:sldIdLst>
        </p14:section>
        <p14:section name="Раздел без заголовка" id="{EFFFEEAE-ECF5-417C-90D5-54B6A4D02B0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9;&#1100;&#1084;&#1091;&#1082;%20&#1051;&#1102;&#1076;&#1084;&#1080;&#1083;&#1072;\Downloads\&#1076;&#1072;&#1085;&#1085;&#1099;&#1077;%20&#1076;&#1083;&#1103;%20&#1076;&#1086;&#1082;&#1083;&#1072;&#1076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9;&#1100;&#1084;&#1091;&#1082;%20&#1051;&#1102;&#1076;&#1084;&#1080;&#1083;&#1072;\Downloads\&#1076;&#1072;&#1085;&#1085;&#1099;&#1077;%20&#1076;&#1083;&#1103;%20&#1076;&#1086;&#1082;&#1083;&#1072;&#1076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9;&#1100;&#1084;&#1091;&#1082;%20&#1051;&#1102;&#1076;&#1084;&#1080;&#1083;&#1072;\Downloads\&#1076;&#1072;&#1085;&#1085;&#1099;&#1077;%20&#1076;&#1083;&#1103;%20&#1076;&#1086;&#1082;&#1083;&#1072;&#1076;&#107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tx1"/>
                </a:solidFill>
              </a:rPr>
              <a:t>Количество</a:t>
            </a:r>
            <a:r>
              <a:rPr lang="ru-RU" b="1" baseline="0">
                <a:solidFill>
                  <a:schemeClr val="tx1"/>
                </a:solidFill>
              </a:rPr>
              <a:t> студентов с инвалидностью, обучающихся в НГТУ по программам ВО</a:t>
            </a:r>
            <a:endParaRPr lang="ru-RU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598509052183178E-3"/>
                  <c:y val="0.259761525124151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A3-45F8-8889-B5484BDFB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</c:f>
              <c:numCache>
                <c:formatCode>General</c:formatCode>
                <c:ptCount val="1"/>
              </c:numCache>
            </c:numRef>
          </c:cat>
          <c:val>
            <c:numRef>
              <c:f>Лист2!$B$2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3-45F8-8889-B5484BDFBB43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299254526091589E-3"/>
                  <c:y val="0.24236524733642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A3-45F8-8889-B5484BDFB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</c:f>
              <c:numCache>
                <c:formatCode>General</c:formatCode>
                <c:ptCount val="1"/>
              </c:numCache>
            </c:numRef>
          </c:cat>
          <c:val>
            <c:numRef>
              <c:f>Лист2!$C$2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A3-45F8-8889-B5484BDFBB43}"/>
            </c:ext>
          </c:extLst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8096364419803149E-17"/>
                  <c:y val="0.337739577312985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A3-45F8-8889-B5484BDFB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</c:f>
              <c:numCache>
                <c:formatCode>General</c:formatCode>
                <c:ptCount val="1"/>
              </c:numCache>
            </c:numRef>
          </c:cat>
          <c:val>
            <c:numRef>
              <c:f>Лист2!$D$2</c:f>
              <c:numCache>
                <c:formatCode>General</c:formatCode>
                <c:ptCount val="1"/>
                <c:pt idx="0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A3-45F8-8889-B5484BDFBB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775771648"/>
        <c:axId val="-1775771104"/>
      </c:barChart>
      <c:catAx>
        <c:axId val="-177577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75771104"/>
        <c:crosses val="autoZero"/>
        <c:auto val="1"/>
        <c:lblAlgn val="ctr"/>
        <c:lblOffset val="100"/>
        <c:noMultiLvlLbl val="0"/>
      </c:catAx>
      <c:valAx>
        <c:axId val="-177577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7577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СПО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numFmt formatCode="General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'[данные для доклада.xlsx]Лист1'!$A$2:$A$3</c:f>
              <c:strCache>
                <c:ptCount val="2"/>
                <c:pt idx="0">
                  <c:v>Студенты с нормой здоровья</c:v>
                </c:pt>
                <c:pt idx="1">
                  <c:v>Студенты с инвалидностью</c:v>
                </c:pt>
              </c:strCache>
            </c:strRef>
          </c:cat>
          <c:val>
            <c:numRef>
              <c:f>'[данные для доклада.xlsx]Лист1'!$B$2:$B$3</c:f>
              <c:numCache>
                <c:formatCode>General</c:formatCode>
                <c:ptCount val="2"/>
                <c:pt idx="0">
                  <c:v>452</c:v>
                </c:pt>
                <c:pt idx="1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2-4C76-885D-C94AF37B0B5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823753280839898"/>
          <c:y val="0.39037802566345892"/>
          <c:w val="0.33231802274715672"/>
          <c:h val="0.381165062700495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ВО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'[данные для доклада.xlsx]Лист1'!$A$12:$A$13</c:f>
              <c:strCache>
                <c:ptCount val="2"/>
                <c:pt idx="0">
                  <c:v>Студенты с нормой здоровья</c:v>
                </c:pt>
                <c:pt idx="1">
                  <c:v>Студенты с инвалидностью</c:v>
                </c:pt>
              </c:strCache>
            </c:strRef>
          </c:cat>
          <c:val>
            <c:numRef>
              <c:f>'[данные для доклада.xlsx]Лист1'!$B$12:$B$13</c:f>
              <c:numCache>
                <c:formatCode>General</c:formatCode>
                <c:ptCount val="2"/>
                <c:pt idx="0">
                  <c:v>13263</c:v>
                </c:pt>
                <c:pt idx="1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4-4897-8FAC-1D9CACB2FA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Студенты с инвалидностью по факультетам</a:t>
            </a:r>
          </a:p>
          <a:p>
            <a:pPr>
              <a:defRPr/>
            </a:pPr>
            <a:r>
              <a:rPr lang="ru-RU"/>
              <a:t>(по состоянию на 01.10.2021 г.)</a:t>
            </a:r>
          </a:p>
        </c:rich>
      </c:tx>
      <c:layout>
        <c:manualLayout>
          <c:xMode val="edge"/>
          <c:yMode val="edge"/>
          <c:x val="0.2590843596233722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4893818153954989E-2"/>
          <c:y val="0.24483060143198271"/>
          <c:w val="0.95021236369209006"/>
          <c:h val="0.6347884092868881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'[данные для доклада.xlsx]Лист1'!$A$27:$A$38</c:f>
              <c:strCache>
                <c:ptCount val="12"/>
                <c:pt idx="0">
                  <c:v>АВТФ</c:v>
                </c:pt>
                <c:pt idx="1">
                  <c:v>ФБ</c:v>
                </c:pt>
                <c:pt idx="2">
                  <c:v>ИСТ</c:v>
                </c:pt>
                <c:pt idx="3">
                  <c:v>ФГО</c:v>
                </c:pt>
                <c:pt idx="4">
                  <c:v>ФПМИ</c:v>
                </c:pt>
                <c:pt idx="5">
                  <c:v>ФЛА</c:v>
                </c:pt>
                <c:pt idx="6">
                  <c:v>ФЭН</c:v>
                </c:pt>
                <c:pt idx="7">
                  <c:v>МТФ</c:v>
                </c:pt>
                <c:pt idx="8">
                  <c:v>ФМА</c:v>
                </c:pt>
                <c:pt idx="9">
                  <c:v>РЭФ</c:v>
                </c:pt>
                <c:pt idx="10">
                  <c:v>ФТФ</c:v>
                </c:pt>
                <c:pt idx="11">
                  <c:v>ИДО</c:v>
                </c:pt>
              </c:strCache>
            </c:strRef>
          </c:cat>
          <c:val>
            <c:numRef>
              <c:f>'[данные для доклада.xlsx]Лист1'!$B$27:$B$38</c:f>
              <c:numCache>
                <c:formatCode>General</c:formatCode>
                <c:ptCount val="12"/>
                <c:pt idx="0">
                  <c:v>24</c:v>
                </c:pt>
                <c:pt idx="1">
                  <c:v>11</c:v>
                </c:pt>
                <c:pt idx="2">
                  <c:v>27</c:v>
                </c:pt>
                <c:pt idx="3">
                  <c:v>16</c:v>
                </c:pt>
                <c:pt idx="4">
                  <c:v>7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  <c:pt idx="10">
                  <c:v>2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D-47CD-99B2-26C97B9690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-1577118688"/>
        <c:axId val="-1577125760"/>
      </c:barChart>
      <c:catAx>
        <c:axId val="-1577118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577125760"/>
        <c:crosses val="autoZero"/>
        <c:auto val="1"/>
        <c:lblAlgn val="ctr"/>
        <c:lblOffset val="100"/>
        <c:noMultiLvlLbl val="0"/>
      </c:catAx>
      <c:valAx>
        <c:axId val="-1577125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-1577118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Динамика численности обучающихся с инвалидностью в вузах  "закрепленной территории"</a:t>
            </a:r>
          </a:p>
        </c:rich>
      </c:tx>
      <c:layout>
        <c:manualLayout>
          <c:xMode val="edge"/>
          <c:yMode val="edge"/>
          <c:x val="0.1856503073205453"/>
          <c:y val="5.697641443849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848703524808611E-2"/>
          <c:y val="0.22800906341911695"/>
          <c:w val="0.80392156862745101"/>
          <c:h val="0.53221059940181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5.3521030236148353E-3"/>
                  <c:y val="0.130307706538340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B8-46BD-9303-7FB0AED09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Лист1!$A$5</c:f>
              <c:numCache>
                <c:formatCode>General</c:formatCode>
                <c:ptCount val="1"/>
                <c:pt idx="0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8-46BD-9303-7FB0AED0930A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Лист1!$B$5</c:f>
              <c:numCache>
                <c:formatCode>General</c:formatCode>
                <c:ptCount val="1"/>
                <c:pt idx="0">
                  <c:v>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B8-46BD-9303-7FB0AED0930A}"/>
            </c:ext>
          </c:extLst>
        </c:ser>
        <c:ser>
          <c:idx val="2"/>
          <c:order val="2"/>
          <c:tx>
            <c:strRef>
              <c:f>Лист1!$C$4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Лист1!$C$5</c:f>
              <c:numCache>
                <c:formatCode>General</c:formatCode>
                <c:ptCount val="1"/>
                <c:pt idx="0">
                  <c:v>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B8-46BD-9303-7FB0AED0930A}"/>
            </c:ext>
          </c:extLst>
        </c:ser>
        <c:ser>
          <c:idx val="3"/>
          <c:order val="3"/>
          <c:tx>
            <c:strRef>
              <c:f>Лист1!$D$4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Лист1!$D$5</c:f>
              <c:numCache>
                <c:formatCode>General</c:formatCode>
                <c:ptCount val="1"/>
                <c:pt idx="0">
                  <c:v>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B8-46BD-9303-7FB0AED0930A}"/>
            </c:ext>
          </c:extLst>
        </c:ser>
        <c:ser>
          <c:idx val="4"/>
          <c:order val="4"/>
          <c:tx>
            <c:strRef>
              <c:f>Лист1!$E$4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Лист1!$E$5</c:f>
              <c:numCache>
                <c:formatCode>General</c:formatCode>
                <c:ptCount val="1"/>
                <c:pt idx="0">
                  <c:v>1218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B8-46BD-9303-7FB0AED0930A}"/>
            </c:ext>
          </c:extLst>
        </c:ser>
        <c:ser>
          <c:idx val="5"/>
          <c:order val="5"/>
          <c:tx>
            <c:strRef>
              <c:f>Лист1!$F$4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Лист1!$F$5</c:f>
              <c:numCache>
                <c:formatCode>General</c:formatCode>
                <c:ptCount val="1"/>
                <c:pt idx="0">
                  <c:v>1433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B8-46BD-9303-7FB0AED093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775778720"/>
        <c:axId val="-1775770560"/>
      </c:barChart>
      <c:catAx>
        <c:axId val="-1775778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775770560"/>
        <c:crosses val="autoZero"/>
        <c:auto val="1"/>
        <c:lblAlgn val="ctr"/>
        <c:lblOffset val="100"/>
        <c:noMultiLvlLbl val="0"/>
      </c:catAx>
      <c:valAx>
        <c:axId val="-1775770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775778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1087919042889215"/>
          <c:y val="0.80658075519969696"/>
          <c:w val="0.77824139221395527"/>
          <c:h val="9.7911924201780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44B59-509C-459A-92E6-A2513BF690F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23A9C-3DDB-43D5-BBEA-04237959FFAB}">
      <dgm:prSet phldrT="[Текст]" custT="1"/>
      <dgm:spPr/>
      <dgm:t>
        <a:bodyPr/>
        <a:lstStyle/>
        <a:p>
          <a:r>
            <a:rPr lang="ru-RU" sz="1600" b="1" dirty="0" smtClean="0"/>
            <a:t>2015</a:t>
          </a:r>
        </a:p>
        <a:p>
          <a:r>
            <a:rPr lang="ru-RU" sz="1600" b="1" dirty="0" smtClean="0"/>
            <a:t>ИСР-ИСТР-ИСТ</a:t>
          </a:r>
        </a:p>
        <a:p>
          <a:r>
            <a:rPr lang="ru-RU" sz="1600" b="1" dirty="0" smtClean="0"/>
            <a:t>Переход от реабилитационной модели к инклюзивной</a:t>
          </a:r>
          <a:endParaRPr lang="ru-RU" sz="1600" b="1" dirty="0"/>
        </a:p>
      </dgm:t>
    </dgm:pt>
    <dgm:pt modelId="{ED3C538A-E6C6-4F82-8C94-1EE790E237EA}" type="parTrans" cxnId="{211572D0-EA03-44E7-9E7C-B7868D7C0376}">
      <dgm:prSet/>
      <dgm:spPr/>
      <dgm:t>
        <a:bodyPr/>
        <a:lstStyle/>
        <a:p>
          <a:endParaRPr lang="ru-RU"/>
        </a:p>
      </dgm:t>
    </dgm:pt>
    <dgm:pt modelId="{3765D63E-B8E0-40BA-8D1F-C841F921BB1C}" type="sibTrans" cxnId="{211572D0-EA03-44E7-9E7C-B7868D7C0376}">
      <dgm:prSet/>
      <dgm:spPr/>
      <dgm:t>
        <a:bodyPr/>
        <a:lstStyle/>
        <a:p>
          <a:endParaRPr lang="ru-RU"/>
        </a:p>
      </dgm:t>
    </dgm:pt>
    <dgm:pt modelId="{B73BE63D-AA36-4AD4-BEA5-A4114AC4F39D}">
      <dgm:prSet phldrT="[Текст]" custT="1"/>
      <dgm:spPr/>
      <dgm:t>
        <a:bodyPr/>
        <a:lstStyle/>
        <a:p>
          <a:r>
            <a:rPr lang="ru-RU" sz="1600" b="1" dirty="0" smtClean="0"/>
            <a:t>2017</a:t>
          </a:r>
        </a:p>
        <a:p>
          <a:r>
            <a:rPr lang="ru-RU" sz="1600" b="1" dirty="0" smtClean="0"/>
            <a:t>РУМЦ – площадка Министерства науки и ВО на территориях СФО и ДФО</a:t>
          </a:r>
        </a:p>
        <a:p>
          <a:endParaRPr lang="ru-RU" sz="1300" dirty="0" smtClean="0"/>
        </a:p>
        <a:p>
          <a:endParaRPr lang="ru-RU" sz="1300" dirty="0" smtClean="0"/>
        </a:p>
        <a:p>
          <a:endParaRPr lang="ru-RU" sz="1300" dirty="0"/>
        </a:p>
      </dgm:t>
    </dgm:pt>
    <dgm:pt modelId="{63B3B2D6-623B-428F-B924-6DB7824DE02D}" type="parTrans" cxnId="{99AE832F-C343-44E3-AE3D-EB1D058DCC86}">
      <dgm:prSet/>
      <dgm:spPr/>
      <dgm:t>
        <a:bodyPr/>
        <a:lstStyle/>
        <a:p>
          <a:endParaRPr lang="ru-RU"/>
        </a:p>
      </dgm:t>
    </dgm:pt>
    <dgm:pt modelId="{582855B3-4831-4CC6-AACA-6ADDFDE1141D}" type="sibTrans" cxnId="{99AE832F-C343-44E3-AE3D-EB1D058DCC86}">
      <dgm:prSet/>
      <dgm:spPr/>
      <dgm:t>
        <a:bodyPr/>
        <a:lstStyle/>
        <a:p>
          <a:endParaRPr lang="ru-RU"/>
        </a:p>
      </dgm:t>
    </dgm:pt>
    <dgm:pt modelId="{3D409109-949C-4DF0-95E0-5F0D05F8CB1A}">
      <dgm:prSet phldrT="[Текст]" custT="1"/>
      <dgm:spPr/>
      <dgm:t>
        <a:bodyPr/>
        <a:lstStyle/>
        <a:p>
          <a:r>
            <a:rPr lang="ru-RU" sz="1600" b="1" dirty="0" smtClean="0"/>
            <a:t>2019</a:t>
          </a:r>
        </a:p>
        <a:p>
          <a:r>
            <a:rPr lang="ru-RU" sz="1600" b="1" dirty="0" smtClean="0"/>
            <a:t>ЦИС – новая стратегия сопровождения студентов с инвалидностью на всех подразделениях</a:t>
          </a:r>
          <a:endParaRPr lang="ru-RU" sz="1600" b="1" dirty="0"/>
        </a:p>
      </dgm:t>
    </dgm:pt>
    <dgm:pt modelId="{7C8DFE4A-1AD4-426F-B9E6-380A2CFF42C5}" type="parTrans" cxnId="{DF37B271-D550-451E-9D37-E17EE1514410}">
      <dgm:prSet/>
      <dgm:spPr/>
      <dgm:t>
        <a:bodyPr/>
        <a:lstStyle/>
        <a:p>
          <a:endParaRPr lang="ru-RU"/>
        </a:p>
      </dgm:t>
    </dgm:pt>
    <dgm:pt modelId="{495E91F7-D119-4A6C-A433-3462C045955E}" type="sibTrans" cxnId="{DF37B271-D550-451E-9D37-E17EE1514410}">
      <dgm:prSet/>
      <dgm:spPr/>
      <dgm:t>
        <a:bodyPr/>
        <a:lstStyle/>
        <a:p>
          <a:endParaRPr lang="ru-RU"/>
        </a:p>
      </dgm:t>
    </dgm:pt>
    <dgm:pt modelId="{1D301449-0731-44FC-84BD-E3866B2B2A5C}">
      <dgm:prSet custT="1"/>
      <dgm:spPr/>
      <dgm:t>
        <a:bodyPr/>
        <a:lstStyle/>
        <a:p>
          <a:r>
            <a:rPr lang="ru-RU" sz="1600" b="1" dirty="0" smtClean="0"/>
            <a:t>2022  Лидеры в проектировании инклюзивных технологий и инклюзивной образовательной политики: участие в рабочей группе Межведомственного плана                                                                             </a:t>
          </a:r>
          <a:endParaRPr lang="ru-RU" sz="1600" b="1" dirty="0"/>
        </a:p>
      </dgm:t>
    </dgm:pt>
    <dgm:pt modelId="{821E7DD9-578D-4463-A334-61F62DEFF407}" type="parTrans" cxnId="{56AB1793-5F91-4D33-9971-CFC6BF61D5A6}">
      <dgm:prSet/>
      <dgm:spPr/>
      <dgm:t>
        <a:bodyPr/>
        <a:lstStyle/>
        <a:p>
          <a:endParaRPr lang="ru-RU"/>
        </a:p>
      </dgm:t>
    </dgm:pt>
    <dgm:pt modelId="{2EC9D533-D45C-4839-938D-20CF79140752}" type="sibTrans" cxnId="{56AB1793-5F91-4D33-9971-CFC6BF61D5A6}">
      <dgm:prSet/>
      <dgm:spPr/>
      <dgm:t>
        <a:bodyPr/>
        <a:lstStyle/>
        <a:p>
          <a:endParaRPr lang="ru-RU"/>
        </a:p>
      </dgm:t>
    </dgm:pt>
    <dgm:pt modelId="{9849ED51-5A29-4AE6-B089-F299D49D5DFE}" type="pres">
      <dgm:prSet presAssocID="{C1E44B59-509C-459A-92E6-A2513BF690F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B55D2E-5E97-456A-8B2E-83569A935BD4}" type="pres">
      <dgm:prSet presAssocID="{C1E44B59-509C-459A-92E6-A2513BF690FE}" presName="arrow" presStyleLbl="bgShp" presStyleIdx="0" presStyleCnt="1"/>
      <dgm:spPr/>
    </dgm:pt>
    <dgm:pt modelId="{D1F05361-9B8A-439A-A4C4-9C85A6BD2719}" type="pres">
      <dgm:prSet presAssocID="{C1E44B59-509C-459A-92E6-A2513BF690FE}" presName="arrowDiagram4" presStyleCnt="0"/>
      <dgm:spPr/>
    </dgm:pt>
    <dgm:pt modelId="{4740B73C-9155-477C-B5C6-63DFEAE5CDC9}" type="pres">
      <dgm:prSet presAssocID="{5CF23A9C-3DDB-43D5-BBEA-04237959FFAB}" presName="bullet4a" presStyleLbl="node1" presStyleIdx="0" presStyleCnt="4"/>
      <dgm:spPr/>
    </dgm:pt>
    <dgm:pt modelId="{FCB29629-96C1-4F3B-99EB-5A55B61A5001}" type="pres">
      <dgm:prSet presAssocID="{5CF23A9C-3DDB-43D5-BBEA-04237959FFAB}" presName="textBox4a" presStyleLbl="revTx" presStyleIdx="0" presStyleCnt="4" custScaleX="134689" custScaleY="167933" custLinFactNeighborX="20335" custLinFactNeighborY="29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CD65F-B86C-43A1-91C9-BDF98252004F}" type="pres">
      <dgm:prSet presAssocID="{B73BE63D-AA36-4AD4-BEA5-A4114AC4F39D}" presName="bullet4b" presStyleLbl="node1" presStyleIdx="1" presStyleCnt="4"/>
      <dgm:spPr/>
    </dgm:pt>
    <dgm:pt modelId="{FFB41961-D206-40CB-B7CB-762617668FB1}" type="pres">
      <dgm:prSet presAssocID="{B73BE63D-AA36-4AD4-BEA5-A4114AC4F39D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F9445-6EB4-4D92-B1DB-ED2D30BFEC74}" type="pres">
      <dgm:prSet presAssocID="{3D409109-949C-4DF0-95E0-5F0D05F8CB1A}" presName="bullet4c" presStyleLbl="node1" presStyleIdx="2" presStyleCnt="4"/>
      <dgm:spPr/>
    </dgm:pt>
    <dgm:pt modelId="{64F97500-65F8-49BB-A35B-A517C14D5E5F}" type="pres">
      <dgm:prSet presAssocID="{3D409109-949C-4DF0-95E0-5F0D05F8CB1A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CBB60-8273-4D24-8BDD-C7CA1DF9F47E}" type="pres">
      <dgm:prSet presAssocID="{1D301449-0731-44FC-84BD-E3866B2B2A5C}" presName="bullet4d" presStyleLbl="node1" presStyleIdx="3" presStyleCnt="4"/>
      <dgm:spPr/>
    </dgm:pt>
    <dgm:pt modelId="{281FFE52-675C-452B-8936-401091DBAFDD}" type="pres">
      <dgm:prSet presAssocID="{1D301449-0731-44FC-84BD-E3866B2B2A5C}" presName="textBox4d" presStyleLbl="revTx" presStyleIdx="3" presStyleCnt="4" custScaleX="134971" custLinFactNeighborX="7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E623DA-861D-46F6-B5F8-2A512B76CE92}" type="presOf" srcId="{C1E44B59-509C-459A-92E6-A2513BF690FE}" destId="{9849ED51-5A29-4AE6-B089-F299D49D5DFE}" srcOrd="0" destOrd="0" presId="urn:microsoft.com/office/officeart/2005/8/layout/arrow2"/>
    <dgm:cxn modelId="{56AB1793-5F91-4D33-9971-CFC6BF61D5A6}" srcId="{C1E44B59-509C-459A-92E6-A2513BF690FE}" destId="{1D301449-0731-44FC-84BD-E3866B2B2A5C}" srcOrd="3" destOrd="0" parTransId="{821E7DD9-578D-4463-A334-61F62DEFF407}" sibTransId="{2EC9D533-D45C-4839-938D-20CF79140752}"/>
    <dgm:cxn modelId="{211572D0-EA03-44E7-9E7C-B7868D7C0376}" srcId="{C1E44B59-509C-459A-92E6-A2513BF690FE}" destId="{5CF23A9C-3DDB-43D5-BBEA-04237959FFAB}" srcOrd="0" destOrd="0" parTransId="{ED3C538A-E6C6-4F82-8C94-1EE790E237EA}" sibTransId="{3765D63E-B8E0-40BA-8D1F-C841F921BB1C}"/>
    <dgm:cxn modelId="{654D1888-C82F-450C-938D-D3B70367B2F2}" type="presOf" srcId="{3D409109-949C-4DF0-95E0-5F0D05F8CB1A}" destId="{64F97500-65F8-49BB-A35B-A517C14D5E5F}" srcOrd="0" destOrd="0" presId="urn:microsoft.com/office/officeart/2005/8/layout/arrow2"/>
    <dgm:cxn modelId="{99AE832F-C343-44E3-AE3D-EB1D058DCC86}" srcId="{C1E44B59-509C-459A-92E6-A2513BF690FE}" destId="{B73BE63D-AA36-4AD4-BEA5-A4114AC4F39D}" srcOrd="1" destOrd="0" parTransId="{63B3B2D6-623B-428F-B924-6DB7824DE02D}" sibTransId="{582855B3-4831-4CC6-AACA-6ADDFDE1141D}"/>
    <dgm:cxn modelId="{B8DD0C05-E6A1-4FC7-B78D-E7756132D168}" type="presOf" srcId="{1D301449-0731-44FC-84BD-E3866B2B2A5C}" destId="{281FFE52-675C-452B-8936-401091DBAFDD}" srcOrd="0" destOrd="0" presId="urn:microsoft.com/office/officeart/2005/8/layout/arrow2"/>
    <dgm:cxn modelId="{43C672E4-3B4D-4F66-BDD5-5A1899A23CD0}" type="presOf" srcId="{B73BE63D-AA36-4AD4-BEA5-A4114AC4F39D}" destId="{FFB41961-D206-40CB-B7CB-762617668FB1}" srcOrd="0" destOrd="0" presId="urn:microsoft.com/office/officeart/2005/8/layout/arrow2"/>
    <dgm:cxn modelId="{7C8847F4-92D2-47AE-9795-B1F9975BA163}" type="presOf" srcId="{5CF23A9C-3DDB-43D5-BBEA-04237959FFAB}" destId="{FCB29629-96C1-4F3B-99EB-5A55B61A5001}" srcOrd="0" destOrd="0" presId="urn:microsoft.com/office/officeart/2005/8/layout/arrow2"/>
    <dgm:cxn modelId="{DF37B271-D550-451E-9D37-E17EE1514410}" srcId="{C1E44B59-509C-459A-92E6-A2513BF690FE}" destId="{3D409109-949C-4DF0-95E0-5F0D05F8CB1A}" srcOrd="2" destOrd="0" parTransId="{7C8DFE4A-1AD4-426F-B9E6-380A2CFF42C5}" sibTransId="{495E91F7-D119-4A6C-A433-3462C045955E}"/>
    <dgm:cxn modelId="{E37F0DA3-F730-4467-A942-BBE83CA74179}" type="presParOf" srcId="{9849ED51-5A29-4AE6-B089-F299D49D5DFE}" destId="{FFB55D2E-5E97-456A-8B2E-83569A935BD4}" srcOrd="0" destOrd="0" presId="urn:microsoft.com/office/officeart/2005/8/layout/arrow2"/>
    <dgm:cxn modelId="{6427A33A-E975-4E8F-9EA8-833C224E4D51}" type="presParOf" srcId="{9849ED51-5A29-4AE6-B089-F299D49D5DFE}" destId="{D1F05361-9B8A-439A-A4C4-9C85A6BD2719}" srcOrd="1" destOrd="0" presId="urn:microsoft.com/office/officeart/2005/8/layout/arrow2"/>
    <dgm:cxn modelId="{4B61EF05-87FB-4C42-8E39-28D286D86BC4}" type="presParOf" srcId="{D1F05361-9B8A-439A-A4C4-9C85A6BD2719}" destId="{4740B73C-9155-477C-B5C6-63DFEAE5CDC9}" srcOrd="0" destOrd="0" presId="urn:microsoft.com/office/officeart/2005/8/layout/arrow2"/>
    <dgm:cxn modelId="{DCD0CFC7-E5A7-46E3-A119-D084E1C54E87}" type="presParOf" srcId="{D1F05361-9B8A-439A-A4C4-9C85A6BD2719}" destId="{FCB29629-96C1-4F3B-99EB-5A55B61A5001}" srcOrd="1" destOrd="0" presId="urn:microsoft.com/office/officeart/2005/8/layout/arrow2"/>
    <dgm:cxn modelId="{04EF6A9F-40AF-4253-A3D4-733B66A3D836}" type="presParOf" srcId="{D1F05361-9B8A-439A-A4C4-9C85A6BD2719}" destId="{527CD65F-B86C-43A1-91C9-BDF98252004F}" srcOrd="2" destOrd="0" presId="urn:microsoft.com/office/officeart/2005/8/layout/arrow2"/>
    <dgm:cxn modelId="{623556F6-E3B9-49C4-885F-4F1CBBDA7916}" type="presParOf" srcId="{D1F05361-9B8A-439A-A4C4-9C85A6BD2719}" destId="{FFB41961-D206-40CB-B7CB-762617668FB1}" srcOrd="3" destOrd="0" presId="urn:microsoft.com/office/officeart/2005/8/layout/arrow2"/>
    <dgm:cxn modelId="{A1355D7D-5CE3-4FE4-A826-6060D83589EC}" type="presParOf" srcId="{D1F05361-9B8A-439A-A4C4-9C85A6BD2719}" destId="{44AF9445-6EB4-4D92-B1DB-ED2D30BFEC74}" srcOrd="4" destOrd="0" presId="urn:microsoft.com/office/officeart/2005/8/layout/arrow2"/>
    <dgm:cxn modelId="{4BF3CAAA-6264-423E-AF96-785138826DA9}" type="presParOf" srcId="{D1F05361-9B8A-439A-A4C4-9C85A6BD2719}" destId="{64F97500-65F8-49BB-A35B-A517C14D5E5F}" srcOrd="5" destOrd="0" presId="urn:microsoft.com/office/officeart/2005/8/layout/arrow2"/>
    <dgm:cxn modelId="{C527A207-D7FE-434D-8B91-B7026B3D7483}" type="presParOf" srcId="{D1F05361-9B8A-439A-A4C4-9C85A6BD2719}" destId="{81DCBB60-8273-4D24-8BDD-C7CA1DF9F47E}" srcOrd="6" destOrd="0" presId="urn:microsoft.com/office/officeart/2005/8/layout/arrow2"/>
    <dgm:cxn modelId="{1439095A-0C9A-4789-83E0-2FD10A200246}" type="presParOf" srcId="{D1F05361-9B8A-439A-A4C4-9C85A6BD2719}" destId="{281FFE52-675C-452B-8936-401091DBAFD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9A8AF4-F7B6-49A2-93C5-B854DF63FF3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1C74FB-BB12-46E7-83E7-8C6DA5C95A20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Психолог</a:t>
          </a:r>
          <a:endParaRPr lang="ru-RU" sz="1800" dirty="0">
            <a:solidFill>
              <a:schemeClr val="tx1"/>
            </a:solidFill>
          </a:endParaRPr>
        </a:p>
      </dgm:t>
    </dgm:pt>
    <dgm:pt modelId="{9F273229-0E0A-41AF-A2C3-18656A166EF0}" type="parTrans" cxnId="{ED171F1D-E2D3-47FD-AB0F-659622CCA497}">
      <dgm:prSet/>
      <dgm:spPr/>
      <dgm:t>
        <a:bodyPr/>
        <a:lstStyle/>
        <a:p>
          <a:endParaRPr lang="ru-RU"/>
        </a:p>
      </dgm:t>
    </dgm:pt>
    <dgm:pt modelId="{238CB8C5-EC57-4453-BB51-B615C645B1E2}" type="sibTrans" cxnId="{ED171F1D-E2D3-47FD-AB0F-659622CCA497}">
      <dgm:prSet/>
      <dgm:spPr/>
      <dgm:t>
        <a:bodyPr/>
        <a:lstStyle/>
        <a:p>
          <a:endParaRPr lang="ru-RU"/>
        </a:p>
      </dgm:t>
    </dgm:pt>
    <dgm:pt modelId="{4B5E3920-4865-4332-A170-91DCB05611E6}">
      <dgm:prSet phldrT="[Текст]" custT="1"/>
      <dgm:spPr/>
      <dgm:t>
        <a:bodyPr/>
        <a:lstStyle/>
        <a:p>
          <a:r>
            <a:rPr lang="ru-RU" sz="1800" dirty="0" smtClean="0"/>
            <a:t>Работает со студентами</a:t>
          </a:r>
          <a:endParaRPr lang="ru-RU" sz="1800" dirty="0"/>
        </a:p>
      </dgm:t>
    </dgm:pt>
    <dgm:pt modelId="{6667B841-C527-4B83-8EA8-1426135B3F45}" type="parTrans" cxnId="{170755BE-417A-417E-86B1-745E0149928C}">
      <dgm:prSet/>
      <dgm:spPr/>
      <dgm:t>
        <a:bodyPr/>
        <a:lstStyle/>
        <a:p>
          <a:endParaRPr lang="ru-RU"/>
        </a:p>
      </dgm:t>
    </dgm:pt>
    <dgm:pt modelId="{5835105D-9989-43D1-830E-8194BCB5CE47}" type="sibTrans" cxnId="{170755BE-417A-417E-86B1-745E0149928C}">
      <dgm:prSet/>
      <dgm:spPr/>
      <dgm:t>
        <a:bodyPr/>
        <a:lstStyle/>
        <a:p>
          <a:endParaRPr lang="ru-RU"/>
        </a:p>
      </dgm:t>
    </dgm:pt>
    <dgm:pt modelId="{BFC31D29-4D47-4966-8AEB-B7AC048B8516}">
      <dgm:prSet phldrT="[Текст]" custT="1"/>
      <dgm:spPr/>
      <dgm:t>
        <a:bodyPr/>
        <a:lstStyle/>
        <a:p>
          <a:r>
            <a:rPr lang="ru-RU" sz="1800" dirty="0" smtClean="0"/>
            <a:t>Работает с инклюзивными группами</a:t>
          </a:r>
          <a:endParaRPr lang="ru-RU" sz="1800" dirty="0"/>
        </a:p>
      </dgm:t>
    </dgm:pt>
    <dgm:pt modelId="{B741D910-6846-49D0-9A2E-F84FE0C66165}" type="parTrans" cxnId="{73FD00BC-431E-48A6-8D54-C54FA8BF0891}">
      <dgm:prSet/>
      <dgm:spPr/>
      <dgm:t>
        <a:bodyPr/>
        <a:lstStyle/>
        <a:p>
          <a:endParaRPr lang="ru-RU"/>
        </a:p>
      </dgm:t>
    </dgm:pt>
    <dgm:pt modelId="{0EF3895C-62F5-49B7-8B2C-6BDEBFCE3F81}" type="sibTrans" cxnId="{73FD00BC-431E-48A6-8D54-C54FA8BF0891}">
      <dgm:prSet/>
      <dgm:spPr/>
      <dgm:t>
        <a:bodyPr/>
        <a:lstStyle/>
        <a:p>
          <a:endParaRPr lang="ru-RU"/>
        </a:p>
      </dgm:t>
    </dgm:pt>
    <dgm:pt modelId="{F6487E66-5069-4F06-A82C-648775174434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Медицинские услуги: </a:t>
          </a:r>
          <a:r>
            <a:rPr lang="ru-RU" sz="1800" dirty="0" err="1" smtClean="0">
              <a:solidFill>
                <a:schemeClr val="tx1"/>
              </a:solidFill>
            </a:rPr>
            <a:t>сурдолог</a:t>
          </a:r>
          <a:r>
            <a:rPr lang="ru-RU" sz="1800" dirty="0" smtClean="0">
              <a:solidFill>
                <a:schemeClr val="tx1"/>
              </a:solidFill>
            </a:rPr>
            <a:t>, невролог</a:t>
          </a:r>
          <a:endParaRPr lang="ru-RU" sz="1800" dirty="0">
            <a:solidFill>
              <a:schemeClr val="tx1"/>
            </a:solidFill>
          </a:endParaRPr>
        </a:p>
      </dgm:t>
    </dgm:pt>
    <dgm:pt modelId="{2818A981-A950-4301-BAFC-3299422D0E6B}" type="parTrans" cxnId="{07262A4A-17FD-40CA-B9AB-A6AD65AC4425}">
      <dgm:prSet/>
      <dgm:spPr/>
      <dgm:t>
        <a:bodyPr/>
        <a:lstStyle/>
        <a:p>
          <a:endParaRPr lang="ru-RU"/>
        </a:p>
      </dgm:t>
    </dgm:pt>
    <dgm:pt modelId="{1CAD212F-8FAF-40FF-833F-3DCD4A386CB6}" type="sibTrans" cxnId="{07262A4A-17FD-40CA-B9AB-A6AD65AC4425}">
      <dgm:prSet/>
      <dgm:spPr/>
      <dgm:t>
        <a:bodyPr/>
        <a:lstStyle/>
        <a:p>
          <a:endParaRPr lang="ru-RU"/>
        </a:p>
      </dgm:t>
    </dgm:pt>
    <dgm:pt modelId="{0038D90A-79CC-48C1-9DCB-97E93CA25561}">
      <dgm:prSet phldrT="[Текст]" custT="1"/>
      <dgm:spPr/>
      <dgm:t>
        <a:bodyPr/>
        <a:lstStyle/>
        <a:p>
          <a:r>
            <a:rPr lang="ru-RU" sz="1800" dirty="0" smtClean="0"/>
            <a:t>Консультирование студентов</a:t>
          </a:r>
          <a:endParaRPr lang="ru-RU" sz="1800" dirty="0"/>
        </a:p>
      </dgm:t>
    </dgm:pt>
    <dgm:pt modelId="{FCCD7899-B428-422E-B034-2365F8D6421E}" type="parTrans" cxnId="{880B46C8-8D0A-4A3E-88C2-47A44444D811}">
      <dgm:prSet/>
      <dgm:spPr/>
      <dgm:t>
        <a:bodyPr/>
        <a:lstStyle/>
        <a:p>
          <a:endParaRPr lang="ru-RU"/>
        </a:p>
      </dgm:t>
    </dgm:pt>
    <dgm:pt modelId="{F633A6C1-5817-4D6A-9FD7-A12C58FAB49F}" type="sibTrans" cxnId="{880B46C8-8D0A-4A3E-88C2-47A44444D811}">
      <dgm:prSet/>
      <dgm:spPr/>
      <dgm:t>
        <a:bodyPr/>
        <a:lstStyle/>
        <a:p>
          <a:endParaRPr lang="ru-RU"/>
        </a:p>
      </dgm:t>
    </dgm:pt>
    <dgm:pt modelId="{68FEDB57-7FBB-424F-BA07-A4AF6A7AB189}">
      <dgm:prSet phldrT="[Текст]" custT="1"/>
      <dgm:spPr/>
      <dgm:t>
        <a:bodyPr/>
        <a:lstStyle/>
        <a:p>
          <a:r>
            <a:rPr lang="ru-RU" sz="1800" dirty="0" smtClean="0"/>
            <a:t>Консультирование преподавателей АФК</a:t>
          </a:r>
          <a:endParaRPr lang="ru-RU" sz="1800" dirty="0"/>
        </a:p>
      </dgm:t>
    </dgm:pt>
    <dgm:pt modelId="{9E236D49-B195-4C48-BA24-48AD788177B2}" type="parTrans" cxnId="{D857286A-B833-4A80-9D85-0AF64AEE425B}">
      <dgm:prSet/>
      <dgm:spPr/>
      <dgm:t>
        <a:bodyPr/>
        <a:lstStyle/>
        <a:p>
          <a:endParaRPr lang="ru-RU"/>
        </a:p>
      </dgm:t>
    </dgm:pt>
    <dgm:pt modelId="{B9553838-EDDB-418C-A9F2-82E551CA0659}" type="sibTrans" cxnId="{D857286A-B833-4A80-9D85-0AF64AEE425B}">
      <dgm:prSet/>
      <dgm:spPr/>
      <dgm:t>
        <a:bodyPr/>
        <a:lstStyle/>
        <a:p>
          <a:endParaRPr lang="ru-RU"/>
        </a:p>
      </dgm:t>
    </dgm:pt>
    <dgm:pt modelId="{BE4C262D-5F24-4E83-A2A2-D528E4E6C5D2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Специалист по АФК</a:t>
          </a:r>
          <a:endParaRPr lang="ru-RU" sz="1800" dirty="0">
            <a:solidFill>
              <a:schemeClr val="tx1"/>
            </a:solidFill>
          </a:endParaRPr>
        </a:p>
      </dgm:t>
    </dgm:pt>
    <dgm:pt modelId="{EBD1CC26-C16E-4EA7-80D6-D7FE8E490316}" type="parTrans" cxnId="{79D94697-EB0C-4F13-8EBE-5BCDB409725B}">
      <dgm:prSet/>
      <dgm:spPr/>
      <dgm:t>
        <a:bodyPr/>
        <a:lstStyle/>
        <a:p>
          <a:endParaRPr lang="ru-RU"/>
        </a:p>
      </dgm:t>
    </dgm:pt>
    <dgm:pt modelId="{F485C9F2-B148-4CC9-97B5-25DF91E14605}" type="sibTrans" cxnId="{79D94697-EB0C-4F13-8EBE-5BCDB409725B}">
      <dgm:prSet/>
      <dgm:spPr/>
      <dgm:t>
        <a:bodyPr/>
        <a:lstStyle/>
        <a:p>
          <a:endParaRPr lang="ru-RU"/>
        </a:p>
      </dgm:t>
    </dgm:pt>
    <dgm:pt modelId="{09E603E6-99C6-4A05-9CF6-1BB8E5FA3288}">
      <dgm:prSet phldrT="[Текст]" custT="1"/>
      <dgm:spPr/>
      <dgm:t>
        <a:bodyPr/>
        <a:lstStyle/>
        <a:p>
          <a:r>
            <a:rPr lang="ru-RU" sz="1800" dirty="0" smtClean="0"/>
            <a:t>Консультирование студентов</a:t>
          </a:r>
          <a:endParaRPr lang="ru-RU" sz="1800" dirty="0"/>
        </a:p>
      </dgm:t>
    </dgm:pt>
    <dgm:pt modelId="{0A647C8C-AB68-4695-BB30-77870230D87A}" type="parTrans" cxnId="{17D5C83B-87F0-4C37-8EFA-CDE04779F892}">
      <dgm:prSet/>
      <dgm:spPr/>
      <dgm:t>
        <a:bodyPr/>
        <a:lstStyle/>
        <a:p>
          <a:endParaRPr lang="ru-RU"/>
        </a:p>
      </dgm:t>
    </dgm:pt>
    <dgm:pt modelId="{E3437F12-58C1-4EE4-B117-60885C47580F}" type="sibTrans" cxnId="{17D5C83B-87F0-4C37-8EFA-CDE04779F892}">
      <dgm:prSet/>
      <dgm:spPr/>
      <dgm:t>
        <a:bodyPr/>
        <a:lstStyle/>
        <a:p>
          <a:endParaRPr lang="ru-RU"/>
        </a:p>
      </dgm:t>
    </dgm:pt>
    <dgm:pt modelId="{1AFE0993-3639-4545-A97D-D23432F5D68B}">
      <dgm:prSet phldrT="[Текст]" custT="1"/>
      <dgm:spPr/>
      <dgm:t>
        <a:bodyPr/>
        <a:lstStyle/>
        <a:p>
          <a:r>
            <a:rPr lang="ru-RU" sz="1800" dirty="0" smtClean="0"/>
            <a:t>Занятия АФК со студентами</a:t>
          </a:r>
          <a:endParaRPr lang="ru-RU" sz="1800" dirty="0"/>
        </a:p>
      </dgm:t>
    </dgm:pt>
    <dgm:pt modelId="{038DBADC-C167-481C-887B-8E366893299A}" type="parTrans" cxnId="{C6EACC27-B831-49DC-9A6F-CB24B1689B8D}">
      <dgm:prSet/>
      <dgm:spPr/>
      <dgm:t>
        <a:bodyPr/>
        <a:lstStyle/>
        <a:p>
          <a:endParaRPr lang="ru-RU"/>
        </a:p>
      </dgm:t>
    </dgm:pt>
    <dgm:pt modelId="{6D1F408D-8A32-4CC8-BCE9-732F7CB97E71}" type="sibTrans" cxnId="{C6EACC27-B831-49DC-9A6F-CB24B1689B8D}">
      <dgm:prSet/>
      <dgm:spPr/>
      <dgm:t>
        <a:bodyPr/>
        <a:lstStyle/>
        <a:p>
          <a:endParaRPr lang="ru-RU"/>
        </a:p>
      </dgm:t>
    </dgm:pt>
    <dgm:pt modelId="{A55B6B4D-1C06-422B-95D6-DE2307CFDD56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Специалист по содействию трудоустройству</a:t>
          </a:r>
          <a:endParaRPr lang="ru-RU" sz="1800" dirty="0">
            <a:solidFill>
              <a:schemeClr val="tx1"/>
            </a:solidFill>
          </a:endParaRPr>
        </a:p>
      </dgm:t>
    </dgm:pt>
    <dgm:pt modelId="{0EFE803E-AA68-4975-A15C-B52A163D2002}" type="parTrans" cxnId="{870EC5D5-F74D-4C1D-874B-60CECEF1F5C9}">
      <dgm:prSet/>
      <dgm:spPr/>
      <dgm:t>
        <a:bodyPr/>
        <a:lstStyle/>
        <a:p>
          <a:endParaRPr lang="ru-RU"/>
        </a:p>
      </dgm:t>
    </dgm:pt>
    <dgm:pt modelId="{75B58394-8926-46E6-826F-BC9F17C5582E}" type="sibTrans" cxnId="{870EC5D5-F74D-4C1D-874B-60CECEF1F5C9}">
      <dgm:prSet/>
      <dgm:spPr/>
      <dgm:t>
        <a:bodyPr/>
        <a:lstStyle/>
        <a:p>
          <a:endParaRPr lang="ru-RU"/>
        </a:p>
      </dgm:t>
    </dgm:pt>
    <dgm:pt modelId="{A50F76B1-77FD-4CD4-AAD0-E6A7D6F3DE48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Специалист по доступной/архитектурной среде</a:t>
          </a:r>
          <a:endParaRPr lang="ru-RU" sz="1800" dirty="0">
            <a:solidFill>
              <a:schemeClr val="tx1"/>
            </a:solidFill>
          </a:endParaRPr>
        </a:p>
      </dgm:t>
    </dgm:pt>
    <dgm:pt modelId="{4AD0898D-7B74-4F99-BDBB-9A5A9BE5F2BC}" type="parTrans" cxnId="{91F64802-26EF-4FFD-BA60-1872E225294E}">
      <dgm:prSet/>
      <dgm:spPr/>
      <dgm:t>
        <a:bodyPr/>
        <a:lstStyle/>
        <a:p>
          <a:endParaRPr lang="ru-RU"/>
        </a:p>
      </dgm:t>
    </dgm:pt>
    <dgm:pt modelId="{1140CAB8-ADFE-4529-8208-F3D06CF56CB1}" type="sibTrans" cxnId="{91F64802-26EF-4FFD-BA60-1872E225294E}">
      <dgm:prSet/>
      <dgm:spPr/>
      <dgm:t>
        <a:bodyPr/>
        <a:lstStyle/>
        <a:p>
          <a:endParaRPr lang="ru-RU"/>
        </a:p>
      </dgm:t>
    </dgm:pt>
    <dgm:pt modelId="{88970A2A-2B0B-4DEF-8996-322601B3AFEE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Переводчики РЖЯ</a:t>
          </a:r>
          <a:endParaRPr lang="ru-RU" sz="1800" dirty="0">
            <a:solidFill>
              <a:schemeClr val="tx1"/>
            </a:solidFill>
          </a:endParaRPr>
        </a:p>
      </dgm:t>
    </dgm:pt>
    <dgm:pt modelId="{4CEF95C3-AE64-4150-B98B-D9D68DFE196B}" type="parTrans" cxnId="{40F0285C-6A47-4FF0-B76D-5CBE42BCB95E}">
      <dgm:prSet/>
      <dgm:spPr/>
      <dgm:t>
        <a:bodyPr/>
        <a:lstStyle/>
        <a:p>
          <a:endParaRPr lang="ru-RU"/>
        </a:p>
      </dgm:t>
    </dgm:pt>
    <dgm:pt modelId="{8894EA99-5911-44C5-A957-C1E35070A671}" type="sibTrans" cxnId="{40F0285C-6A47-4FF0-B76D-5CBE42BCB95E}">
      <dgm:prSet/>
      <dgm:spPr/>
      <dgm:t>
        <a:bodyPr/>
        <a:lstStyle/>
        <a:p>
          <a:endParaRPr lang="ru-RU"/>
        </a:p>
      </dgm:t>
    </dgm:pt>
    <dgm:pt modelId="{C5A7BE03-DCC2-469E-B3B2-62A1168C3CFF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Ответственный за профориентацию в специальных и инклюзивных школах</a:t>
          </a:r>
          <a:endParaRPr lang="ru-RU" sz="1600" dirty="0">
            <a:solidFill>
              <a:schemeClr val="tx1"/>
            </a:solidFill>
          </a:endParaRPr>
        </a:p>
      </dgm:t>
    </dgm:pt>
    <dgm:pt modelId="{B3430BC1-C0CB-416B-8A0B-87D9ED7109D4}" type="parTrans" cxnId="{333715E3-0029-4A50-B0DA-ABC244CA1058}">
      <dgm:prSet/>
      <dgm:spPr/>
      <dgm:t>
        <a:bodyPr/>
        <a:lstStyle/>
        <a:p>
          <a:endParaRPr lang="ru-RU"/>
        </a:p>
      </dgm:t>
    </dgm:pt>
    <dgm:pt modelId="{0DCDC894-7C4F-44BA-8658-D2FCFE7B62F3}" type="sibTrans" cxnId="{333715E3-0029-4A50-B0DA-ABC244CA1058}">
      <dgm:prSet/>
      <dgm:spPr/>
      <dgm:t>
        <a:bodyPr/>
        <a:lstStyle/>
        <a:p>
          <a:endParaRPr lang="ru-RU"/>
        </a:p>
      </dgm:t>
    </dgm:pt>
    <dgm:pt modelId="{067D33D0-E861-4311-933F-324F3025DAE9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Работа со школами и колледжами</a:t>
          </a:r>
          <a:endParaRPr lang="ru-RU" sz="1800" dirty="0">
            <a:solidFill>
              <a:schemeClr val="tx1"/>
            </a:solidFill>
          </a:endParaRPr>
        </a:p>
      </dgm:t>
    </dgm:pt>
    <dgm:pt modelId="{3419D3DC-67A1-4548-B45E-62BC1CCA9E39}" type="parTrans" cxnId="{BA6DFFBA-A2D5-4CF9-BD34-596E5709992D}">
      <dgm:prSet/>
      <dgm:spPr/>
      <dgm:t>
        <a:bodyPr/>
        <a:lstStyle/>
        <a:p>
          <a:endParaRPr lang="ru-RU"/>
        </a:p>
      </dgm:t>
    </dgm:pt>
    <dgm:pt modelId="{5E869031-7BBB-4C29-9011-A248150773D6}" type="sibTrans" cxnId="{BA6DFFBA-A2D5-4CF9-BD34-596E5709992D}">
      <dgm:prSet/>
      <dgm:spPr/>
      <dgm:t>
        <a:bodyPr/>
        <a:lstStyle/>
        <a:p>
          <a:endParaRPr lang="ru-RU"/>
        </a:p>
      </dgm:t>
    </dgm:pt>
    <dgm:pt modelId="{3A460EE1-5F11-4B02-A0C0-F597A9D282EE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Работает с факультетами</a:t>
          </a:r>
          <a:endParaRPr lang="ru-RU" sz="1800" dirty="0">
            <a:solidFill>
              <a:schemeClr val="tx1"/>
            </a:solidFill>
          </a:endParaRPr>
        </a:p>
      </dgm:t>
    </dgm:pt>
    <dgm:pt modelId="{EA7E9314-A501-42CD-AC64-F479B522D818}" type="parTrans" cxnId="{FFEE0568-D83D-4332-B423-2226EB4EE3F7}">
      <dgm:prSet/>
      <dgm:spPr/>
      <dgm:t>
        <a:bodyPr/>
        <a:lstStyle/>
        <a:p>
          <a:endParaRPr lang="ru-RU"/>
        </a:p>
      </dgm:t>
    </dgm:pt>
    <dgm:pt modelId="{59208BC1-54E7-434A-8E04-0CC7679C5DB2}" type="sibTrans" cxnId="{FFEE0568-D83D-4332-B423-2226EB4EE3F7}">
      <dgm:prSet/>
      <dgm:spPr/>
      <dgm:t>
        <a:bodyPr/>
        <a:lstStyle/>
        <a:p>
          <a:endParaRPr lang="ru-RU"/>
        </a:p>
      </dgm:t>
    </dgm:pt>
    <dgm:pt modelId="{93C6B35B-465A-4922-A0D6-48011F8F1610}">
      <dgm:prSet custT="1"/>
      <dgm:spPr/>
      <dgm:t>
        <a:bodyPr/>
        <a:lstStyle/>
        <a:p>
          <a:r>
            <a:rPr lang="ru-RU" sz="1800" dirty="0" smtClean="0"/>
            <a:t>Работает с факультетами      </a:t>
          </a:r>
          <a:endParaRPr lang="ru-RU" sz="1800" dirty="0"/>
        </a:p>
      </dgm:t>
    </dgm:pt>
    <dgm:pt modelId="{DBD09AEA-8548-4EE6-AFE4-D620388F0FFF}" type="parTrans" cxnId="{22D0089E-12AA-4CB3-9FC2-C2205C339E5A}">
      <dgm:prSet/>
      <dgm:spPr/>
      <dgm:t>
        <a:bodyPr/>
        <a:lstStyle/>
        <a:p>
          <a:endParaRPr lang="ru-RU"/>
        </a:p>
      </dgm:t>
    </dgm:pt>
    <dgm:pt modelId="{D5D66BD7-0FD0-45C0-BC0C-33845CD50794}" type="sibTrans" cxnId="{22D0089E-12AA-4CB3-9FC2-C2205C339E5A}">
      <dgm:prSet/>
      <dgm:spPr/>
      <dgm:t>
        <a:bodyPr/>
        <a:lstStyle/>
        <a:p>
          <a:endParaRPr lang="ru-RU"/>
        </a:p>
      </dgm:t>
    </dgm:pt>
    <dgm:pt modelId="{3DD9057E-4B9B-405F-AD10-7628A736E9A9}">
      <dgm:prSet custT="1"/>
      <dgm:spPr/>
      <dgm:t>
        <a:bodyPr/>
        <a:lstStyle/>
        <a:p>
          <a:r>
            <a:rPr lang="ru-RU" sz="1800" dirty="0" smtClean="0"/>
            <a:t>Работает с проректором по общим вопросам</a:t>
          </a:r>
          <a:endParaRPr lang="ru-RU" sz="1800" dirty="0"/>
        </a:p>
      </dgm:t>
    </dgm:pt>
    <dgm:pt modelId="{98463C23-0044-44C5-983B-FB2CB7F2FCE5}" type="parTrans" cxnId="{40888F1B-F9AD-466A-B48E-7E2F754CCE1B}">
      <dgm:prSet/>
      <dgm:spPr/>
      <dgm:t>
        <a:bodyPr/>
        <a:lstStyle/>
        <a:p>
          <a:endParaRPr lang="ru-RU"/>
        </a:p>
      </dgm:t>
    </dgm:pt>
    <dgm:pt modelId="{A39395F3-743F-43AD-972B-C7620E30F580}" type="sibTrans" cxnId="{40888F1B-F9AD-466A-B48E-7E2F754CCE1B}">
      <dgm:prSet/>
      <dgm:spPr/>
      <dgm:t>
        <a:bodyPr/>
        <a:lstStyle/>
        <a:p>
          <a:endParaRPr lang="ru-RU"/>
        </a:p>
      </dgm:t>
    </dgm:pt>
    <dgm:pt modelId="{90DB75CC-6A94-40D0-9D91-6841F5CC6548}">
      <dgm:prSet custT="1"/>
      <dgm:spPr/>
      <dgm:t>
        <a:bodyPr/>
        <a:lstStyle/>
        <a:p>
          <a:r>
            <a:rPr lang="ru-RU" sz="1800" dirty="0" smtClean="0"/>
            <a:t>Работает со студентами и работодателями</a:t>
          </a:r>
          <a:endParaRPr lang="ru-RU" sz="1800" dirty="0"/>
        </a:p>
      </dgm:t>
    </dgm:pt>
    <dgm:pt modelId="{A9DF0609-22F4-41DD-BBC6-40E633461DD9}" type="parTrans" cxnId="{6E64C22D-99A9-462B-AFEE-F82A08689A7E}">
      <dgm:prSet/>
      <dgm:spPr/>
      <dgm:t>
        <a:bodyPr/>
        <a:lstStyle/>
        <a:p>
          <a:endParaRPr lang="ru-RU"/>
        </a:p>
      </dgm:t>
    </dgm:pt>
    <dgm:pt modelId="{F103DE3C-D6DC-4202-AD36-D0A6FECEDE8E}" type="sibTrans" cxnId="{6E64C22D-99A9-462B-AFEE-F82A08689A7E}">
      <dgm:prSet/>
      <dgm:spPr/>
      <dgm:t>
        <a:bodyPr/>
        <a:lstStyle/>
        <a:p>
          <a:endParaRPr lang="ru-RU"/>
        </a:p>
      </dgm:t>
    </dgm:pt>
    <dgm:pt modelId="{98F82B88-6DC1-48F8-AFCE-6B6F54352656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Перевод мероприятий</a:t>
          </a:r>
          <a:endParaRPr lang="ru-RU" sz="1800" dirty="0">
            <a:solidFill>
              <a:schemeClr val="tx1"/>
            </a:solidFill>
          </a:endParaRPr>
        </a:p>
      </dgm:t>
    </dgm:pt>
    <dgm:pt modelId="{84114B94-378F-459B-BBB8-D9E1AA21A2F1}" type="parTrans" cxnId="{84895794-7603-4EDB-A4FB-289FAB72D0DA}">
      <dgm:prSet/>
      <dgm:spPr/>
      <dgm:t>
        <a:bodyPr/>
        <a:lstStyle/>
        <a:p>
          <a:endParaRPr lang="ru-RU"/>
        </a:p>
      </dgm:t>
    </dgm:pt>
    <dgm:pt modelId="{9D83628B-F107-440E-92AC-A96381A793F1}" type="sibTrans" cxnId="{84895794-7603-4EDB-A4FB-289FAB72D0DA}">
      <dgm:prSet/>
      <dgm:spPr/>
      <dgm:t>
        <a:bodyPr/>
        <a:lstStyle/>
        <a:p>
          <a:endParaRPr lang="ru-RU"/>
        </a:p>
      </dgm:t>
    </dgm:pt>
    <dgm:pt modelId="{54A98E01-4FBF-4BAF-9D3E-1258F5B04185}" type="pres">
      <dgm:prSet presAssocID="{0F9A8AF4-F7B6-49A2-93C5-B854DF63FF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435CC1-6487-4ABE-8D2F-A2AF1A90CED2}" type="pres">
      <dgm:prSet presAssocID="{A50F76B1-77FD-4CD4-AAD0-E6A7D6F3DE48}" presName="linNode" presStyleCnt="0"/>
      <dgm:spPr/>
    </dgm:pt>
    <dgm:pt modelId="{DFB99E64-D41A-43A4-BDA1-4A8033FA7895}" type="pres">
      <dgm:prSet presAssocID="{A50F76B1-77FD-4CD4-AAD0-E6A7D6F3DE48}" presName="parentText" presStyleLbl="node1" presStyleIdx="0" presStyleCnt="7" custScaleX="9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D248A-89BE-4518-AC1B-C72657C2E7B7}" type="pres">
      <dgm:prSet presAssocID="{A50F76B1-77FD-4CD4-AAD0-E6A7D6F3DE48}" presName="descendantText" presStyleLbl="alignAccFollowNode1" presStyleIdx="0" presStyleCnt="7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AE4FA-5F19-4546-9752-7B08E3314398}" type="pres">
      <dgm:prSet presAssocID="{1140CAB8-ADFE-4529-8208-F3D06CF56CB1}" presName="sp" presStyleCnt="0"/>
      <dgm:spPr/>
    </dgm:pt>
    <dgm:pt modelId="{C7FA6883-F168-4D26-9447-5D4DCBAC4108}" type="pres">
      <dgm:prSet presAssocID="{A55B6B4D-1C06-422B-95D6-DE2307CFDD56}" presName="linNode" presStyleCnt="0"/>
      <dgm:spPr/>
    </dgm:pt>
    <dgm:pt modelId="{58E75D84-8D13-4FEF-B0B5-B0C45F0B7119}" type="pres">
      <dgm:prSet presAssocID="{A55B6B4D-1C06-422B-95D6-DE2307CFDD56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8C2A5-0950-4DE6-B18A-2D3D17AB8248}" type="pres">
      <dgm:prSet presAssocID="{A55B6B4D-1C06-422B-95D6-DE2307CFDD56}" presName="descendantText" presStyleLbl="alignAccFollowNode1" presStyleIdx="1" presStyleCnt="7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9D6FB-2AAA-44B2-A75F-F6EDEFF24640}" type="pres">
      <dgm:prSet presAssocID="{75B58394-8926-46E6-826F-BC9F17C5582E}" presName="sp" presStyleCnt="0"/>
      <dgm:spPr/>
    </dgm:pt>
    <dgm:pt modelId="{3F3EF959-B616-4CBC-9EBB-B6091F2C297F}" type="pres">
      <dgm:prSet presAssocID="{941C74FB-BB12-46E7-83E7-8C6DA5C95A20}" presName="linNode" presStyleCnt="0"/>
      <dgm:spPr/>
    </dgm:pt>
    <dgm:pt modelId="{0B274C6E-3C5F-49DB-BBD8-4CB9FB212FC6}" type="pres">
      <dgm:prSet presAssocID="{941C74FB-BB12-46E7-83E7-8C6DA5C95A20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4041F-E681-4235-AD24-4C5EBC646F86}" type="pres">
      <dgm:prSet presAssocID="{941C74FB-BB12-46E7-83E7-8C6DA5C95A20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0EFED-4B7D-4A0D-9EC5-AEF326AE33E0}" type="pres">
      <dgm:prSet presAssocID="{238CB8C5-EC57-4453-BB51-B615C645B1E2}" presName="sp" presStyleCnt="0"/>
      <dgm:spPr/>
    </dgm:pt>
    <dgm:pt modelId="{A10F2962-4EDD-4586-9924-19EFC45257B6}" type="pres">
      <dgm:prSet presAssocID="{88970A2A-2B0B-4DEF-8996-322601B3AFEE}" presName="linNode" presStyleCnt="0"/>
      <dgm:spPr/>
    </dgm:pt>
    <dgm:pt modelId="{1BB58B4E-8101-4707-8587-CCA8C63EDBD1}" type="pres">
      <dgm:prSet presAssocID="{88970A2A-2B0B-4DEF-8996-322601B3AFEE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AD6C3-6231-4566-82BA-D6E09D0720B0}" type="pres">
      <dgm:prSet presAssocID="{88970A2A-2B0B-4DEF-8996-322601B3AFEE}" presName="descendantText" presStyleLbl="alignAccFollowNode1" presStyleIdx="3" presStyleCnt="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0B9F8-6B67-4397-A483-D40A78B97DBD}" type="pres">
      <dgm:prSet presAssocID="{8894EA99-5911-44C5-A957-C1E35070A671}" presName="sp" presStyleCnt="0"/>
      <dgm:spPr/>
    </dgm:pt>
    <dgm:pt modelId="{CEE95EB2-9979-47FA-B044-7FB2CED3B1C0}" type="pres">
      <dgm:prSet presAssocID="{C5A7BE03-DCC2-469E-B3B2-62A1168C3CFF}" presName="linNode" presStyleCnt="0"/>
      <dgm:spPr/>
    </dgm:pt>
    <dgm:pt modelId="{B01684C8-D37C-4AF0-AC1C-1A4A1F48C25F}" type="pres">
      <dgm:prSet presAssocID="{C5A7BE03-DCC2-469E-B3B2-62A1168C3CFF}" presName="parentText" presStyleLbl="node1" presStyleIdx="4" presStyleCnt="7" custScaleX="996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BB3DA-BF76-4467-B9EB-449B77A061D1}" type="pres">
      <dgm:prSet presAssocID="{C5A7BE03-DCC2-469E-B3B2-62A1168C3CFF}" presName="descendantText" presStyleLbl="alignAccFollowNode1" presStyleIdx="4" presStyleCnt="7" custLinFactNeighborX="-1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EA70B-BCF2-49EA-9208-FBD90A3CE5CB}" type="pres">
      <dgm:prSet presAssocID="{0DCDC894-7C4F-44BA-8658-D2FCFE7B62F3}" presName="sp" presStyleCnt="0"/>
      <dgm:spPr/>
    </dgm:pt>
    <dgm:pt modelId="{05E5C084-7F23-4C7A-8506-9B5C5D9358C4}" type="pres">
      <dgm:prSet presAssocID="{F6487E66-5069-4F06-A82C-648775174434}" presName="linNode" presStyleCnt="0"/>
      <dgm:spPr/>
    </dgm:pt>
    <dgm:pt modelId="{B987B179-1608-48CE-A027-3068762ADF17}" type="pres">
      <dgm:prSet presAssocID="{F6487E66-5069-4F06-A82C-648775174434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F941C-BDDE-4FD7-94EE-734209627CAC}" type="pres">
      <dgm:prSet presAssocID="{F6487E66-5069-4F06-A82C-648775174434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A31FA-8FA5-4E2B-8886-DED624A13D8A}" type="pres">
      <dgm:prSet presAssocID="{1CAD212F-8FAF-40FF-833F-3DCD4A386CB6}" presName="sp" presStyleCnt="0"/>
      <dgm:spPr/>
    </dgm:pt>
    <dgm:pt modelId="{0E0A850C-7301-479C-9F35-97F319DEB28A}" type="pres">
      <dgm:prSet presAssocID="{BE4C262D-5F24-4E83-A2A2-D528E4E6C5D2}" presName="linNode" presStyleCnt="0"/>
      <dgm:spPr/>
    </dgm:pt>
    <dgm:pt modelId="{17FF6032-EB3B-4561-B907-9E18D84E2D5E}" type="pres">
      <dgm:prSet presAssocID="{BE4C262D-5F24-4E83-A2A2-D528E4E6C5D2}" presName="parentText" presStyleLbl="node1" presStyleIdx="6" presStyleCnt="7" custLinFactNeighborX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5BB09-14D1-4D22-B2BB-7101BF886277}" type="pres">
      <dgm:prSet presAssocID="{BE4C262D-5F24-4E83-A2A2-D528E4E6C5D2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0755BE-417A-417E-86B1-745E0149928C}" srcId="{941C74FB-BB12-46E7-83E7-8C6DA5C95A20}" destId="{4B5E3920-4865-4332-A170-91DCB05611E6}" srcOrd="0" destOrd="0" parTransId="{6667B841-C527-4B83-8EA8-1426135B3F45}" sibTransId="{5835105D-9989-43D1-830E-8194BCB5CE47}"/>
    <dgm:cxn modelId="{73FD00BC-431E-48A6-8D54-C54FA8BF0891}" srcId="{941C74FB-BB12-46E7-83E7-8C6DA5C95A20}" destId="{BFC31D29-4D47-4966-8AEB-B7AC048B8516}" srcOrd="1" destOrd="0" parTransId="{B741D910-6846-49D0-9A2E-F84FE0C66165}" sibTransId="{0EF3895C-62F5-49B7-8B2C-6BDEBFCE3F81}"/>
    <dgm:cxn modelId="{6688BB3F-0691-4799-9DBA-A3D4FB1C0DC6}" type="presOf" srcId="{0038D90A-79CC-48C1-9DCB-97E93CA25561}" destId="{A55F941C-BDDE-4FD7-94EE-734209627CAC}" srcOrd="0" destOrd="0" presId="urn:microsoft.com/office/officeart/2005/8/layout/vList5"/>
    <dgm:cxn modelId="{17D5C83B-87F0-4C37-8EFA-CDE04779F892}" srcId="{BE4C262D-5F24-4E83-A2A2-D528E4E6C5D2}" destId="{09E603E6-99C6-4A05-9CF6-1BB8E5FA3288}" srcOrd="0" destOrd="0" parTransId="{0A647C8C-AB68-4695-BB30-77870230D87A}" sibTransId="{E3437F12-58C1-4EE4-B117-60885C47580F}"/>
    <dgm:cxn modelId="{FF1FD74E-45FC-4062-A31B-736CF92BE68A}" type="presOf" srcId="{941C74FB-BB12-46E7-83E7-8C6DA5C95A20}" destId="{0B274C6E-3C5F-49DB-BBD8-4CB9FB212FC6}" srcOrd="0" destOrd="0" presId="urn:microsoft.com/office/officeart/2005/8/layout/vList5"/>
    <dgm:cxn modelId="{333715E3-0029-4A50-B0DA-ABC244CA1058}" srcId="{0F9A8AF4-F7B6-49A2-93C5-B854DF63FF3E}" destId="{C5A7BE03-DCC2-469E-B3B2-62A1168C3CFF}" srcOrd="4" destOrd="0" parTransId="{B3430BC1-C0CB-416B-8A0B-87D9ED7109D4}" sibTransId="{0DCDC894-7C4F-44BA-8658-D2FCFE7B62F3}"/>
    <dgm:cxn modelId="{ED171F1D-E2D3-47FD-AB0F-659622CCA497}" srcId="{0F9A8AF4-F7B6-49A2-93C5-B854DF63FF3E}" destId="{941C74FB-BB12-46E7-83E7-8C6DA5C95A20}" srcOrd="2" destOrd="0" parTransId="{9F273229-0E0A-41AF-A2C3-18656A166EF0}" sibTransId="{238CB8C5-EC57-4453-BB51-B615C645B1E2}"/>
    <dgm:cxn modelId="{79D94697-EB0C-4F13-8EBE-5BCDB409725B}" srcId="{0F9A8AF4-F7B6-49A2-93C5-B854DF63FF3E}" destId="{BE4C262D-5F24-4E83-A2A2-D528E4E6C5D2}" srcOrd="6" destOrd="0" parTransId="{EBD1CC26-C16E-4EA7-80D6-D7FE8E490316}" sibTransId="{F485C9F2-B148-4CC9-97B5-25DF91E14605}"/>
    <dgm:cxn modelId="{60EBF231-F175-4974-BA69-A7320D12C9A8}" type="presOf" srcId="{98F82B88-6DC1-48F8-AFCE-6B6F54352656}" destId="{052AD6C3-6231-4566-82BA-D6E09D0720B0}" srcOrd="0" destOrd="1" presId="urn:microsoft.com/office/officeart/2005/8/layout/vList5"/>
    <dgm:cxn modelId="{EFF2AD34-368D-404F-9FBA-864AF060506C}" type="presOf" srcId="{1AFE0993-3639-4545-A97D-D23432F5D68B}" destId="{FE05BB09-14D1-4D22-B2BB-7101BF886277}" srcOrd="0" destOrd="1" presId="urn:microsoft.com/office/officeart/2005/8/layout/vList5"/>
    <dgm:cxn modelId="{2088DC49-7722-4CBB-99CF-001EB35C3D0C}" type="presOf" srcId="{68FEDB57-7FBB-424F-BA07-A4AF6A7AB189}" destId="{A55F941C-BDDE-4FD7-94EE-734209627CAC}" srcOrd="0" destOrd="1" presId="urn:microsoft.com/office/officeart/2005/8/layout/vList5"/>
    <dgm:cxn modelId="{BA6DFFBA-A2D5-4CF9-BD34-596E5709992D}" srcId="{C5A7BE03-DCC2-469E-B3B2-62A1168C3CFF}" destId="{067D33D0-E861-4311-933F-324F3025DAE9}" srcOrd="0" destOrd="0" parTransId="{3419D3DC-67A1-4548-B45E-62BC1CCA9E39}" sibTransId="{5E869031-7BBB-4C29-9011-A248150773D6}"/>
    <dgm:cxn modelId="{928A2548-58A2-4DE5-9777-27F1DBA3DBCF}" type="presOf" srcId="{88970A2A-2B0B-4DEF-8996-322601B3AFEE}" destId="{1BB58B4E-8101-4707-8587-CCA8C63EDBD1}" srcOrd="0" destOrd="0" presId="urn:microsoft.com/office/officeart/2005/8/layout/vList5"/>
    <dgm:cxn modelId="{2B2789CA-D071-4B9C-BB88-4AAEEBA3962D}" type="presOf" srcId="{A55B6B4D-1C06-422B-95D6-DE2307CFDD56}" destId="{58E75D84-8D13-4FEF-B0B5-B0C45F0B7119}" srcOrd="0" destOrd="0" presId="urn:microsoft.com/office/officeart/2005/8/layout/vList5"/>
    <dgm:cxn modelId="{AEFFAE41-F034-406E-8B91-3F8267B91918}" type="presOf" srcId="{C5A7BE03-DCC2-469E-B3B2-62A1168C3CFF}" destId="{B01684C8-D37C-4AF0-AC1C-1A4A1F48C25F}" srcOrd="0" destOrd="0" presId="urn:microsoft.com/office/officeart/2005/8/layout/vList5"/>
    <dgm:cxn modelId="{84895794-7603-4EDB-A4FB-289FAB72D0DA}" srcId="{88970A2A-2B0B-4DEF-8996-322601B3AFEE}" destId="{98F82B88-6DC1-48F8-AFCE-6B6F54352656}" srcOrd="1" destOrd="0" parTransId="{84114B94-378F-459B-BBB8-D9E1AA21A2F1}" sibTransId="{9D83628B-F107-440E-92AC-A96381A793F1}"/>
    <dgm:cxn modelId="{6E64C22D-99A9-462B-AFEE-F82A08689A7E}" srcId="{A55B6B4D-1C06-422B-95D6-DE2307CFDD56}" destId="{90DB75CC-6A94-40D0-9D91-6841F5CC6548}" srcOrd="1" destOrd="0" parTransId="{A9DF0609-22F4-41DD-BBC6-40E633461DD9}" sibTransId="{F103DE3C-D6DC-4202-AD36-D0A6FECEDE8E}"/>
    <dgm:cxn modelId="{B5989AB2-6C7C-4F50-98E7-838F3CA34F8B}" type="presOf" srcId="{4B5E3920-4865-4332-A170-91DCB05611E6}" destId="{7884041F-E681-4235-AD24-4C5EBC646F86}" srcOrd="0" destOrd="0" presId="urn:microsoft.com/office/officeart/2005/8/layout/vList5"/>
    <dgm:cxn modelId="{F64AC27B-50A1-4AA0-AA6C-486A80B4DECC}" type="presOf" srcId="{09E603E6-99C6-4A05-9CF6-1BB8E5FA3288}" destId="{FE05BB09-14D1-4D22-B2BB-7101BF886277}" srcOrd="0" destOrd="0" presId="urn:microsoft.com/office/officeart/2005/8/layout/vList5"/>
    <dgm:cxn modelId="{F8EF24EA-EA73-413E-8A2A-8BF403A9695A}" type="presOf" srcId="{BFC31D29-4D47-4966-8AEB-B7AC048B8516}" destId="{7884041F-E681-4235-AD24-4C5EBC646F86}" srcOrd="0" destOrd="1" presId="urn:microsoft.com/office/officeart/2005/8/layout/vList5"/>
    <dgm:cxn modelId="{91F64802-26EF-4FFD-BA60-1872E225294E}" srcId="{0F9A8AF4-F7B6-49A2-93C5-B854DF63FF3E}" destId="{A50F76B1-77FD-4CD4-AAD0-E6A7D6F3DE48}" srcOrd="0" destOrd="0" parTransId="{4AD0898D-7B74-4F99-BDBB-9A5A9BE5F2BC}" sibTransId="{1140CAB8-ADFE-4529-8208-F3D06CF56CB1}"/>
    <dgm:cxn modelId="{FFEE0568-D83D-4332-B423-2226EB4EE3F7}" srcId="{88970A2A-2B0B-4DEF-8996-322601B3AFEE}" destId="{3A460EE1-5F11-4B02-A0C0-F597A9D282EE}" srcOrd="0" destOrd="0" parTransId="{EA7E9314-A501-42CD-AC64-F479B522D818}" sibTransId="{59208BC1-54E7-434A-8E04-0CC7679C5DB2}"/>
    <dgm:cxn modelId="{F2637B3E-A975-4E04-9497-8A4E439EC907}" type="presOf" srcId="{067D33D0-E861-4311-933F-324F3025DAE9}" destId="{3F9BB3DA-BF76-4467-B9EB-449B77A061D1}" srcOrd="0" destOrd="0" presId="urn:microsoft.com/office/officeart/2005/8/layout/vList5"/>
    <dgm:cxn modelId="{FAF7E412-BFCE-48AF-B67C-191AA1ECE80B}" type="presOf" srcId="{BE4C262D-5F24-4E83-A2A2-D528E4E6C5D2}" destId="{17FF6032-EB3B-4561-B907-9E18D84E2D5E}" srcOrd="0" destOrd="0" presId="urn:microsoft.com/office/officeart/2005/8/layout/vList5"/>
    <dgm:cxn modelId="{B8F947D2-8041-417C-8266-16255B6A0A56}" type="presOf" srcId="{3DD9057E-4B9B-405F-AD10-7628A736E9A9}" destId="{9DDD248A-89BE-4518-AC1B-C72657C2E7B7}" srcOrd="0" destOrd="0" presId="urn:microsoft.com/office/officeart/2005/8/layout/vList5"/>
    <dgm:cxn modelId="{40F0285C-6A47-4FF0-B76D-5CBE42BCB95E}" srcId="{0F9A8AF4-F7B6-49A2-93C5-B854DF63FF3E}" destId="{88970A2A-2B0B-4DEF-8996-322601B3AFEE}" srcOrd="3" destOrd="0" parTransId="{4CEF95C3-AE64-4150-B98B-D9D68DFE196B}" sibTransId="{8894EA99-5911-44C5-A957-C1E35070A671}"/>
    <dgm:cxn modelId="{7ECCF091-95C7-4535-AB79-C32028E33C39}" type="presOf" srcId="{F6487E66-5069-4F06-A82C-648775174434}" destId="{B987B179-1608-48CE-A027-3068762ADF17}" srcOrd="0" destOrd="0" presId="urn:microsoft.com/office/officeart/2005/8/layout/vList5"/>
    <dgm:cxn modelId="{07262A4A-17FD-40CA-B9AB-A6AD65AC4425}" srcId="{0F9A8AF4-F7B6-49A2-93C5-B854DF63FF3E}" destId="{F6487E66-5069-4F06-A82C-648775174434}" srcOrd="5" destOrd="0" parTransId="{2818A981-A950-4301-BAFC-3299422D0E6B}" sibTransId="{1CAD212F-8FAF-40FF-833F-3DCD4A386CB6}"/>
    <dgm:cxn modelId="{669A0917-5394-41F1-A497-22FEB6AAAEFD}" type="presOf" srcId="{A50F76B1-77FD-4CD4-AAD0-E6A7D6F3DE48}" destId="{DFB99E64-D41A-43A4-BDA1-4A8033FA7895}" srcOrd="0" destOrd="0" presId="urn:microsoft.com/office/officeart/2005/8/layout/vList5"/>
    <dgm:cxn modelId="{AC249C74-8577-4712-99B4-3DD2A774A8F4}" type="presOf" srcId="{90DB75CC-6A94-40D0-9D91-6841F5CC6548}" destId="{D208C2A5-0950-4DE6-B18A-2D3D17AB8248}" srcOrd="0" destOrd="1" presId="urn:microsoft.com/office/officeart/2005/8/layout/vList5"/>
    <dgm:cxn modelId="{C6EACC27-B831-49DC-9A6F-CB24B1689B8D}" srcId="{BE4C262D-5F24-4E83-A2A2-D528E4E6C5D2}" destId="{1AFE0993-3639-4545-A97D-D23432F5D68B}" srcOrd="1" destOrd="0" parTransId="{038DBADC-C167-481C-887B-8E366893299A}" sibTransId="{6D1F408D-8A32-4CC8-BCE9-732F7CB97E71}"/>
    <dgm:cxn modelId="{880B46C8-8D0A-4A3E-88C2-47A44444D811}" srcId="{F6487E66-5069-4F06-A82C-648775174434}" destId="{0038D90A-79CC-48C1-9DCB-97E93CA25561}" srcOrd="0" destOrd="0" parTransId="{FCCD7899-B428-422E-B034-2365F8D6421E}" sibTransId="{F633A6C1-5817-4D6A-9FD7-A12C58FAB49F}"/>
    <dgm:cxn modelId="{5EB88CAB-6ED7-479B-B09D-2E74010C1E6E}" type="presOf" srcId="{93C6B35B-465A-4922-A0D6-48011F8F1610}" destId="{D208C2A5-0950-4DE6-B18A-2D3D17AB8248}" srcOrd="0" destOrd="0" presId="urn:microsoft.com/office/officeart/2005/8/layout/vList5"/>
    <dgm:cxn modelId="{870EC5D5-F74D-4C1D-874B-60CECEF1F5C9}" srcId="{0F9A8AF4-F7B6-49A2-93C5-B854DF63FF3E}" destId="{A55B6B4D-1C06-422B-95D6-DE2307CFDD56}" srcOrd="1" destOrd="0" parTransId="{0EFE803E-AA68-4975-A15C-B52A163D2002}" sibTransId="{75B58394-8926-46E6-826F-BC9F17C5582E}"/>
    <dgm:cxn modelId="{22D0089E-12AA-4CB3-9FC2-C2205C339E5A}" srcId="{A55B6B4D-1C06-422B-95D6-DE2307CFDD56}" destId="{93C6B35B-465A-4922-A0D6-48011F8F1610}" srcOrd="0" destOrd="0" parTransId="{DBD09AEA-8548-4EE6-AFE4-D620388F0FFF}" sibTransId="{D5D66BD7-0FD0-45C0-BC0C-33845CD50794}"/>
    <dgm:cxn modelId="{F4F93972-4263-4F49-AD77-B638DD3A72F4}" type="presOf" srcId="{0F9A8AF4-F7B6-49A2-93C5-B854DF63FF3E}" destId="{54A98E01-4FBF-4BAF-9D3E-1258F5B04185}" srcOrd="0" destOrd="0" presId="urn:microsoft.com/office/officeart/2005/8/layout/vList5"/>
    <dgm:cxn modelId="{40888F1B-F9AD-466A-B48E-7E2F754CCE1B}" srcId="{A50F76B1-77FD-4CD4-AAD0-E6A7D6F3DE48}" destId="{3DD9057E-4B9B-405F-AD10-7628A736E9A9}" srcOrd="0" destOrd="0" parTransId="{98463C23-0044-44C5-983B-FB2CB7F2FCE5}" sibTransId="{A39395F3-743F-43AD-972B-C7620E30F580}"/>
    <dgm:cxn modelId="{D857286A-B833-4A80-9D85-0AF64AEE425B}" srcId="{F6487E66-5069-4F06-A82C-648775174434}" destId="{68FEDB57-7FBB-424F-BA07-A4AF6A7AB189}" srcOrd="1" destOrd="0" parTransId="{9E236D49-B195-4C48-BA24-48AD788177B2}" sibTransId="{B9553838-EDDB-418C-A9F2-82E551CA0659}"/>
    <dgm:cxn modelId="{A2FEF7C4-A7A5-42F8-A209-4D35C082FA4E}" type="presOf" srcId="{3A460EE1-5F11-4B02-A0C0-F597A9D282EE}" destId="{052AD6C3-6231-4566-82BA-D6E09D0720B0}" srcOrd="0" destOrd="0" presId="urn:microsoft.com/office/officeart/2005/8/layout/vList5"/>
    <dgm:cxn modelId="{B62C8D96-2CC1-4E43-96CE-E5CD57D20FFD}" type="presParOf" srcId="{54A98E01-4FBF-4BAF-9D3E-1258F5B04185}" destId="{3E435CC1-6487-4ABE-8D2F-A2AF1A90CED2}" srcOrd="0" destOrd="0" presId="urn:microsoft.com/office/officeart/2005/8/layout/vList5"/>
    <dgm:cxn modelId="{94EE36B6-5156-47E2-B72B-9BEA0D25C1A7}" type="presParOf" srcId="{3E435CC1-6487-4ABE-8D2F-A2AF1A90CED2}" destId="{DFB99E64-D41A-43A4-BDA1-4A8033FA7895}" srcOrd="0" destOrd="0" presId="urn:microsoft.com/office/officeart/2005/8/layout/vList5"/>
    <dgm:cxn modelId="{8151E5C6-9B30-4934-9E25-7155F1660ED8}" type="presParOf" srcId="{3E435CC1-6487-4ABE-8D2F-A2AF1A90CED2}" destId="{9DDD248A-89BE-4518-AC1B-C72657C2E7B7}" srcOrd="1" destOrd="0" presId="urn:microsoft.com/office/officeart/2005/8/layout/vList5"/>
    <dgm:cxn modelId="{C1CB7505-DBCC-4753-B56C-793BF75E10B8}" type="presParOf" srcId="{54A98E01-4FBF-4BAF-9D3E-1258F5B04185}" destId="{DA6AE4FA-5F19-4546-9752-7B08E3314398}" srcOrd="1" destOrd="0" presId="urn:microsoft.com/office/officeart/2005/8/layout/vList5"/>
    <dgm:cxn modelId="{527B2F96-E5FC-48C9-BF85-F2AADEE4717A}" type="presParOf" srcId="{54A98E01-4FBF-4BAF-9D3E-1258F5B04185}" destId="{C7FA6883-F168-4D26-9447-5D4DCBAC4108}" srcOrd="2" destOrd="0" presId="urn:microsoft.com/office/officeart/2005/8/layout/vList5"/>
    <dgm:cxn modelId="{4C00F0BD-B25C-48E5-9D64-A0BC8C256F74}" type="presParOf" srcId="{C7FA6883-F168-4D26-9447-5D4DCBAC4108}" destId="{58E75D84-8D13-4FEF-B0B5-B0C45F0B7119}" srcOrd="0" destOrd="0" presId="urn:microsoft.com/office/officeart/2005/8/layout/vList5"/>
    <dgm:cxn modelId="{CEC94B56-50FC-4819-9ADF-F8C9FBE5DB65}" type="presParOf" srcId="{C7FA6883-F168-4D26-9447-5D4DCBAC4108}" destId="{D208C2A5-0950-4DE6-B18A-2D3D17AB8248}" srcOrd="1" destOrd="0" presId="urn:microsoft.com/office/officeart/2005/8/layout/vList5"/>
    <dgm:cxn modelId="{7000A237-E882-4053-B536-CDFB914B4527}" type="presParOf" srcId="{54A98E01-4FBF-4BAF-9D3E-1258F5B04185}" destId="{43F9D6FB-2AAA-44B2-A75F-F6EDEFF24640}" srcOrd="3" destOrd="0" presId="urn:microsoft.com/office/officeart/2005/8/layout/vList5"/>
    <dgm:cxn modelId="{4AF1D056-5ECD-4282-9993-1050B1F2280A}" type="presParOf" srcId="{54A98E01-4FBF-4BAF-9D3E-1258F5B04185}" destId="{3F3EF959-B616-4CBC-9EBB-B6091F2C297F}" srcOrd="4" destOrd="0" presId="urn:microsoft.com/office/officeart/2005/8/layout/vList5"/>
    <dgm:cxn modelId="{2568D9EE-6B2F-4054-BB08-05DA188E4617}" type="presParOf" srcId="{3F3EF959-B616-4CBC-9EBB-B6091F2C297F}" destId="{0B274C6E-3C5F-49DB-BBD8-4CB9FB212FC6}" srcOrd="0" destOrd="0" presId="urn:microsoft.com/office/officeart/2005/8/layout/vList5"/>
    <dgm:cxn modelId="{3EEF91CA-4768-4397-99AF-C0C0CE8A08AE}" type="presParOf" srcId="{3F3EF959-B616-4CBC-9EBB-B6091F2C297F}" destId="{7884041F-E681-4235-AD24-4C5EBC646F86}" srcOrd="1" destOrd="0" presId="urn:microsoft.com/office/officeart/2005/8/layout/vList5"/>
    <dgm:cxn modelId="{71F8D32A-5AE0-45EB-891C-7BD153C6A72C}" type="presParOf" srcId="{54A98E01-4FBF-4BAF-9D3E-1258F5B04185}" destId="{8960EFED-4B7D-4A0D-9EC5-AEF326AE33E0}" srcOrd="5" destOrd="0" presId="urn:microsoft.com/office/officeart/2005/8/layout/vList5"/>
    <dgm:cxn modelId="{2F1E3B63-E6A8-42C5-99E5-4A50EBCE163F}" type="presParOf" srcId="{54A98E01-4FBF-4BAF-9D3E-1258F5B04185}" destId="{A10F2962-4EDD-4586-9924-19EFC45257B6}" srcOrd="6" destOrd="0" presId="urn:microsoft.com/office/officeart/2005/8/layout/vList5"/>
    <dgm:cxn modelId="{735D50F8-9940-4C20-96A9-7F49AC1121F8}" type="presParOf" srcId="{A10F2962-4EDD-4586-9924-19EFC45257B6}" destId="{1BB58B4E-8101-4707-8587-CCA8C63EDBD1}" srcOrd="0" destOrd="0" presId="urn:microsoft.com/office/officeart/2005/8/layout/vList5"/>
    <dgm:cxn modelId="{44A62F41-A7A0-4B3E-A21C-7E12F85028E4}" type="presParOf" srcId="{A10F2962-4EDD-4586-9924-19EFC45257B6}" destId="{052AD6C3-6231-4566-82BA-D6E09D0720B0}" srcOrd="1" destOrd="0" presId="urn:microsoft.com/office/officeart/2005/8/layout/vList5"/>
    <dgm:cxn modelId="{D994689F-91F0-445B-BB00-00B92DC0B03C}" type="presParOf" srcId="{54A98E01-4FBF-4BAF-9D3E-1258F5B04185}" destId="{96A0B9F8-6B67-4397-A483-D40A78B97DBD}" srcOrd="7" destOrd="0" presId="urn:microsoft.com/office/officeart/2005/8/layout/vList5"/>
    <dgm:cxn modelId="{9C198724-68FC-43EB-87AC-C05932439DC2}" type="presParOf" srcId="{54A98E01-4FBF-4BAF-9D3E-1258F5B04185}" destId="{CEE95EB2-9979-47FA-B044-7FB2CED3B1C0}" srcOrd="8" destOrd="0" presId="urn:microsoft.com/office/officeart/2005/8/layout/vList5"/>
    <dgm:cxn modelId="{EEDB99A5-F33E-4330-B9F8-CD6CEA1FC5BC}" type="presParOf" srcId="{CEE95EB2-9979-47FA-B044-7FB2CED3B1C0}" destId="{B01684C8-D37C-4AF0-AC1C-1A4A1F48C25F}" srcOrd="0" destOrd="0" presId="urn:microsoft.com/office/officeart/2005/8/layout/vList5"/>
    <dgm:cxn modelId="{855F137E-49A0-4B24-A0C4-E65BDE748F6A}" type="presParOf" srcId="{CEE95EB2-9979-47FA-B044-7FB2CED3B1C0}" destId="{3F9BB3DA-BF76-4467-B9EB-449B77A061D1}" srcOrd="1" destOrd="0" presId="urn:microsoft.com/office/officeart/2005/8/layout/vList5"/>
    <dgm:cxn modelId="{2FF149CA-5983-49B8-957E-2B6552921D69}" type="presParOf" srcId="{54A98E01-4FBF-4BAF-9D3E-1258F5B04185}" destId="{DF9EA70B-BCF2-49EA-9208-FBD90A3CE5CB}" srcOrd="9" destOrd="0" presId="urn:microsoft.com/office/officeart/2005/8/layout/vList5"/>
    <dgm:cxn modelId="{65AB188B-7928-430A-9D76-A328973295D2}" type="presParOf" srcId="{54A98E01-4FBF-4BAF-9D3E-1258F5B04185}" destId="{05E5C084-7F23-4C7A-8506-9B5C5D9358C4}" srcOrd="10" destOrd="0" presId="urn:microsoft.com/office/officeart/2005/8/layout/vList5"/>
    <dgm:cxn modelId="{D319A2B9-7A48-4EDA-9578-132004531A83}" type="presParOf" srcId="{05E5C084-7F23-4C7A-8506-9B5C5D9358C4}" destId="{B987B179-1608-48CE-A027-3068762ADF17}" srcOrd="0" destOrd="0" presId="urn:microsoft.com/office/officeart/2005/8/layout/vList5"/>
    <dgm:cxn modelId="{D7945EC1-6EF5-435D-8D85-EEB1D061E2B9}" type="presParOf" srcId="{05E5C084-7F23-4C7A-8506-9B5C5D9358C4}" destId="{A55F941C-BDDE-4FD7-94EE-734209627CAC}" srcOrd="1" destOrd="0" presId="urn:microsoft.com/office/officeart/2005/8/layout/vList5"/>
    <dgm:cxn modelId="{F8022EC3-3883-4F4F-8D29-A33247134D82}" type="presParOf" srcId="{54A98E01-4FBF-4BAF-9D3E-1258F5B04185}" destId="{881A31FA-8FA5-4E2B-8886-DED624A13D8A}" srcOrd="11" destOrd="0" presId="urn:microsoft.com/office/officeart/2005/8/layout/vList5"/>
    <dgm:cxn modelId="{12A789BA-43E0-4246-A494-BDD97A8BF20C}" type="presParOf" srcId="{54A98E01-4FBF-4BAF-9D3E-1258F5B04185}" destId="{0E0A850C-7301-479C-9F35-97F319DEB28A}" srcOrd="12" destOrd="0" presId="urn:microsoft.com/office/officeart/2005/8/layout/vList5"/>
    <dgm:cxn modelId="{A4BC6497-8F48-4523-A964-3DB498C4D351}" type="presParOf" srcId="{0E0A850C-7301-479C-9F35-97F319DEB28A}" destId="{17FF6032-EB3B-4561-B907-9E18D84E2D5E}" srcOrd="0" destOrd="0" presId="urn:microsoft.com/office/officeart/2005/8/layout/vList5"/>
    <dgm:cxn modelId="{9E9C78CA-A0F2-4F9F-933A-287B9A51CEDD}" type="presParOf" srcId="{0E0A850C-7301-479C-9F35-97F319DEB28A}" destId="{FE05BB09-14D1-4D22-B2BB-7101BF8862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55D2E-5E97-456A-8B2E-83569A935BD4}">
      <dsp:nvSpPr>
        <dsp:cNvPr id="0" name=""/>
        <dsp:cNvSpPr/>
      </dsp:nvSpPr>
      <dsp:spPr>
        <a:xfrm>
          <a:off x="1565117" y="-228923"/>
          <a:ext cx="9061764" cy="56636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0B73C-9155-477C-B5C6-63DFEAE5CDC9}">
      <dsp:nvSpPr>
        <dsp:cNvPr id="0" name=""/>
        <dsp:cNvSpPr/>
      </dsp:nvSpPr>
      <dsp:spPr>
        <a:xfrm>
          <a:off x="2457701" y="3982531"/>
          <a:ext cx="208420" cy="208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29629-96C1-4F3B-99EB-5A55B61A5001}">
      <dsp:nvSpPr>
        <dsp:cNvPr id="0" name=""/>
        <dsp:cNvSpPr/>
      </dsp:nvSpPr>
      <dsp:spPr>
        <a:xfrm>
          <a:off x="2608251" y="3628894"/>
          <a:ext cx="2087089" cy="2263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3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2015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ИСР-ИСТР-ИСТ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Переход от реабилитационной модели к инклюзивной</a:t>
          </a:r>
          <a:endParaRPr lang="ru-RU" sz="1600" b="1" kern="1200" dirty="0"/>
        </a:p>
      </dsp:txBody>
      <dsp:txXfrm>
        <a:off x="2608251" y="3628894"/>
        <a:ext cx="2087089" cy="2263631"/>
      </dsp:txXfrm>
    </dsp:sp>
    <dsp:sp modelId="{527CD65F-B86C-43A1-91C9-BDF98252004F}">
      <dsp:nvSpPr>
        <dsp:cNvPr id="0" name=""/>
        <dsp:cNvSpPr/>
      </dsp:nvSpPr>
      <dsp:spPr>
        <a:xfrm>
          <a:off x="3930238" y="2665177"/>
          <a:ext cx="362470" cy="362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41961-D206-40CB-B7CB-762617668FB1}">
      <dsp:nvSpPr>
        <dsp:cNvPr id="0" name=""/>
        <dsp:cNvSpPr/>
      </dsp:nvSpPr>
      <dsp:spPr>
        <a:xfrm>
          <a:off x="4111473" y="2846412"/>
          <a:ext cx="1902970" cy="2588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6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2017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РУМЦ – площадка Министерства науки и ВО на территориях СФО и ДФО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111473" y="2846412"/>
        <a:ext cx="1902970" cy="2588266"/>
      </dsp:txXfrm>
    </dsp:sp>
    <dsp:sp modelId="{44AF9445-6EB4-4D92-B1DB-ED2D30BFEC74}">
      <dsp:nvSpPr>
        <dsp:cNvPr id="0" name=""/>
        <dsp:cNvSpPr/>
      </dsp:nvSpPr>
      <dsp:spPr>
        <a:xfrm>
          <a:off x="5810554" y="1694435"/>
          <a:ext cx="480273" cy="480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97500-65F8-49BB-A35B-A517C14D5E5F}">
      <dsp:nvSpPr>
        <dsp:cNvPr id="0" name=""/>
        <dsp:cNvSpPr/>
      </dsp:nvSpPr>
      <dsp:spPr>
        <a:xfrm>
          <a:off x="6050691" y="1934572"/>
          <a:ext cx="1902970" cy="350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48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2019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ЦИС – новая стратегия сопровождения студентов с инвалидностью на всех подразделениях</a:t>
          </a:r>
          <a:endParaRPr lang="ru-RU" sz="1600" b="1" kern="1200" dirty="0"/>
        </a:p>
      </dsp:txBody>
      <dsp:txXfrm>
        <a:off x="6050691" y="1934572"/>
        <a:ext cx="1902970" cy="3500106"/>
      </dsp:txXfrm>
    </dsp:sp>
    <dsp:sp modelId="{81DCBB60-8273-4D24-8BDD-C7CA1DF9F47E}">
      <dsp:nvSpPr>
        <dsp:cNvPr id="0" name=""/>
        <dsp:cNvSpPr/>
      </dsp:nvSpPr>
      <dsp:spPr>
        <a:xfrm>
          <a:off x="7858513" y="1052183"/>
          <a:ext cx="643385" cy="643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FFE52-675C-452B-8936-401091DBAFDD}">
      <dsp:nvSpPr>
        <dsp:cNvPr id="0" name=""/>
        <dsp:cNvSpPr/>
      </dsp:nvSpPr>
      <dsp:spPr>
        <a:xfrm>
          <a:off x="7983943" y="1373876"/>
          <a:ext cx="2568458" cy="4060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91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2022  Лидеры в проектировании инклюзивных технологий и инклюзивной образовательной политики: участие в рабочей группе Межведомственного плана                                                                             </a:t>
          </a:r>
          <a:endParaRPr lang="ru-RU" sz="1600" b="1" kern="1200" dirty="0"/>
        </a:p>
      </dsp:txBody>
      <dsp:txXfrm>
        <a:off x="7983943" y="1373876"/>
        <a:ext cx="2568458" cy="4060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D248A-89BE-4518-AC1B-C72657C2E7B7}">
      <dsp:nvSpPr>
        <dsp:cNvPr id="0" name=""/>
        <dsp:cNvSpPr/>
      </dsp:nvSpPr>
      <dsp:spPr>
        <a:xfrm rot="5400000">
          <a:off x="5565061" y="-2418693"/>
          <a:ext cx="552694" cy="55291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Работает с проректором по общим вопросам</a:t>
          </a:r>
          <a:endParaRPr lang="ru-RU" sz="1800" kern="1200" dirty="0"/>
        </a:p>
      </dsp:txBody>
      <dsp:txXfrm rot="-5400000">
        <a:off x="3076850" y="96498"/>
        <a:ext cx="5502137" cy="498734"/>
      </dsp:txXfrm>
    </dsp:sp>
    <dsp:sp modelId="{DFB99E64-D41A-43A4-BDA1-4A8033FA7895}">
      <dsp:nvSpPr>
        <dsp:cNvPr id="0" name=""/>
        <dsp:cNvSpPr/>
      </dsp:nvSpPr>
      <dsp:spPr>
        <a:xfrm>
          <a:off x="0" y="431"/>
          <a:ext cx="3076850" cy="69086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Специалист по доступной/архитектурной среде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725" y="34156"/>
        <a:ext cx="3009400" cy="623418"/>
      </dsp:txXfrm>
    </dsp:sp>
    <dsp:sp modelId="{D208C2A5-0950-4DE6-B18A-2D3D17AB8248}">
      <dsp:nvSpPr>
        <dsp:cNvPr id="0" name=""/>
        <dsp:cNvSpPr/>
      </dsp:nvSpPr>
      <dsp:spPr>
        <a:xfrm rot="5400000">
          <a:off x="5598340" y="-1693282"/>
          <a:ext cx="552694" cy="55291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Работает с факультетами     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Работает со студентами и работодателями</a:t>
          </a:r>
          <a:endParaRPr lang="ru-RU" sz="1800" kern="1200" dirty="0"/>
        </a:p>
      </dsp:txBody>
      <dsp:txXfrm rot="-5400000">
        <a:off x="3110129" y="821909"/>
        <a:ext cx="5502137" cy="498734"/>
      </dsp:txXfrm>
    </dsp:sp>
    <dsp:sp modelId="{58E75D84-8D13-4FEF-B0B5-B0C45F0B7119}">
      <dsp:nvSpPr>
        <dsp:cNvPr id="0" name=""/>
        <dsp:cNvSpPr/>
      </dsp:nvSpPr>
      <dsp:spPr>
        <a:xfrm>
          <a:off x="0" y="725842"/>
          <a:ext cx="3110128" cy="69086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Специалист по содействию трудоустройству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725" y="759567"/>
        <a:ext cx="3042678" cy="623418"/>
      </dsp:txXfrm>
    </dsp:sp>
    <dsp:sp modelId="{7884041F-E681-4235-AD24-4C5EBC646F86}">
      <dsp:nvSpPr>
        <dsp:cNvPr id="0" name=""/>
        <dsp:cNvSpPr/>
      </dsp:nvSpPr>
      <dsp:spPr>
        <a:xfrm rot="5400000">
          <a:off x="5598340" y="-967870"/>
          <a:ext cx="552694" cy="55291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Работает со студентами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Работает с инклюзивными группами</a:t>
          </a:r>
          <a:endParaRPr lang="ru-RU" sz="1800" kern="1200" dirty="0"/>
        </a:p>
      </dsp:txBody>
      <dsp:txXfrm rot="-5400000">
        <a:off x="3110129" y="1547321"/>
        <a:ext cx="5502137" cy="498734"/>
      </dsp:txXfrm>
    </dsp:sp>
    <dsp:sp modelId="{0B274C6E-3C5F-49DB-BBD8-4CB9FB212FC6}">
      <dsp:nvSpPr>
        <dsp:cNvPr id="0" name=""/>
        <dsp:cNvSpPr/>
      </dsp:nvSpPr>
      <dsp:spPr>
        <a:xfrm>
          <a:off x="0" y="1451253"/>
          <a:ext cx="3110128" cy="69086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Психолог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725" y="1484978"/>
        <a:ext cx="3042678" cy="623418"/>
      </dsp:txXfrm>
    </dsp:sp>
    <dsp:sp modelId="{052AD6C3-6231-4566-82BA-D6E09D0720B0}">
      <dsp:nvSpPr>
        <dsp:cNvPr id="0" name=""/>
        <dsp:cNvSpPr/>
      </dsp:nvSpPr>
      <dsp:spPr>
        <a:xfrm rot="5400000">
          <a:off x="5598340" y="-242459"/>
          <a:ext cx="552694" cy="55291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Работает с факультетами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Перевод мероприятий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3110129" y="2272732"/>
        <a:ext cx="5502137" cy="498734"/>
      </dsp:txXfrm>
    </dsp:sp>
    <dsp:sp modelId="{1BB58B4E-8101-4707-8587-CCA8C63EDBD1}">
      <dsp:nvSpPr>
        <dsp:cNvPr id="0" name=""/>
        <dsp:cNvSpPr/>
      </dsp:nvSpPr>
      <dsp:spPr>
        <a:xfrm>
          <a:off x="0" y="2176665"/>
          <a:ext cx="3110128" cy="69086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Переводчики РЖЯ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725" y="2210390"/>
        <a:ext cx="3042678" cy="623418"/>
      </dsp:txXfrm>
    </dsp:sp>
    <dsp:sp modelId="{3F9BB3DA-BF76-4467-B9EB-449B77A061D1}">
      <dsp:nvSpPr>
        <dsp:cNvPr id="0" name=""/>
        <dsp:cNvSpPr/>
      </dsp:nvSpPr>
      <dsp:spPr>
        <a:xfrm rot="5400000">
          <a:off x="5554736" y="482952"/>
          <a:ext cx="552694" cy="55291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Работа со школами и колледжами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3066525" y="2998143"/>
        <a:ext cx="5502137" cy="498734"/>
      </dsp:txXfrm>
    </dsp:sp>
    <dsp:sp modelId="{B01684C8-D37C-4AF0-AC1C-1A4A1F48C25F}">
      <dsp:nvSpPr>
        <dsp:cNvPr id="0" name=""/>
        <dsp:cNvSpPr/>
      </dsp:nvSpPr>
      <dsp:spPr>
        <a:xfrm>
          <a:off x="0" y="2902076"/>
          <a:ext cx="3098185" cy="69086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Ответственный за профориентацию в специальных и инклюзивных школах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3725" y="2935801"/>
        <a:ext cx="3030735" cy="623418"/>
      </dsp:txXfrm>
    </dsp:sp>
    <dsp:sp modelId="{A55F941C-BDDE-4FD7-94EE-734209627CAC}">
      <dsp:nvSpPr>
        <dsp:cNvPr id="0" name=""/>
        <dsp:cNvSpPr/>
      </dsp:nvSpPr>
      <dsp:spPr>
        <a:xfrm rot="5400000">
          <a:off x="5598340" y="1208363"/>
          <a:ext cx="552694" cy="55291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Консультирование студентов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Консультирование преподавателей АФК</a:t>
          </a:r>
          <a:endParaRPr lang="ru-RU" sz="1800" kern="1200" dirty="0"/>
        </a:p>
      </dsp:txBody>
      <dsp:txXfrm rot="-5400000">
        <a:off x="3110129" y="3723554"/>
        <a:ext cx="5502137" cy="498734"/>
      </dsp:txXfrm>
    </dsp:sp>
    <dsp:sp modelId="{B987B179-1608-48CE-A027-3068762ADF17}">
      <dsp:nvSpPr>
        <dsp:cNvPr id="0" name=""/>
        <dsp:cNvSpPr/>
      </dsp:nvSpPr>
      <dsp:spPr>
        <a:xfrm>
          <a:off x="0" y="3627488"/>
          <a:ext cx="3110128" cy="69086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Медицинские услуги: </a:t>
          </a:r>
          <a:r>
            <a:rPr lang="ru-RU" sz="1800" kern="1200" dirty="0" err="1" smtClean="0">
              <a:solidFill>
                <a:schemeClr val="tx1"/>
              </a:solidFill>
            </a:rPr>
            <a:t>сурдолог</a:t>
          </a:r>
          <a:r>
            <a:rPr lang="ru-RU" sz="1800" kern="1200" dirty="0" smtClean="0">
              <a:solidFill>
                <a:schemeClr val="tx1"/>
              </a:solidFill>
            </a:rPr>
            <a:t>, невролог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725" y="3661213"/>
        <a:ext cx="3042678" cy="623418"/>
      </dsp:txXfrm>
    </dsp:sp>
    <dsp:sp modelId="{FE05BB09-14D1-4D22-B2BB-7101BF886277}">
      <dsp:nvSpPr>
        <dsp:cNvPr id="0" name=""/>
        <dsp:cNvSpPr/>
      </dsp:nvSpPr>
      <dsp:spPr>
        <a:xfrm rot="5400000">
          <a:off x="5598340" y="1933775"/>
          <a:ext cx="552694" cy="55291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Консультирование студентов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Занятия АФК со студентами</a:t>
          </a:r>
          <a:endParaRPr lang="ru-RU" sz="1800" kern="1200" dirty="0"/>
        </a:p>
      </dsp:txBody>
      <dsp:txXfrm rot="-5400000">
        <a:off x="3110129" y="4448966"/>
        <a:ext cx="5502137" cy="498734"/>
      </dsp:txXfrm>
    </dsp:sp>
    <dsp:sp modelId="{17FF6032-EB3B-4561-B907-9E18D84E2D5E}">
      <dsp:nvSpPr>
        <dsp:cNvPr id="0" name=""/>
        <dsp:cNvSpPr/>
      </dsp:nvSpPr>
      <dsp:spPr>
        <a:xfrm>
          <a:off x="221" y="4352899"/>
          <a:ext cx="3110128" cy="69086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Специалист по АФК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946" y="4386624"/>
        <a:ext cx="3042678" cy="623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4862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533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376239"/>
            <a:ext cx="10972800" cy="770391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81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9550"/>
            <a:ext cx="12192000" cy="2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5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963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576" y="63661"/>
            <a:ext cx="839479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/>
              <a:t>Развитие инклюзивной политики в НГТУ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60" y="63661"/>
            <a:ext cx="1152314" cy="116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Министерство науки и высшего образования Российской Федераци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0375" y="4124068"/>
            <a:ext cx="37870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 НГТУ, РУМЦ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НГТУ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д-р. социол. наук, профессор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Людмила Алексеевна Осьмук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8700120" y="6271598"/>
            <a:ext cx="3491880" cy="312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Новосибирск, 2022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3446" t="26293" r="11554" b="24897"/>
          <a:stretch/>
        </p:blipFill>
        <p:spPr>
          <a:xfrm>
            <a:off x="4350060" y="160338"/>
            <a:ext cx="2859519" cy="9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5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1032375" cy="26549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Проблема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инклюзивная </a:t>
            </a:r>
            <a:r>
              <a:rPr lang="ru-RU" dirty="0">
                <a:solidFill>
                  <a:srgbClr val="FF0000"/>
                </a:solidFill>
              </a:rPr>
              <a:t>политика </a:t>
            </a:r>
            <a:r>
              <a:rPr lang="ru-RU" dirty="0" smtClean="0">
                <a:solidFill>
                  <a:srgbClr val="FF0000"/>
                </a:solidFill>
              </a:rPr>
              <a:t>НГТУ не отражена в Программе развития НГТУ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2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963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252" y="63661"/>
            <a:ext cx="82501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/>
              <a:t>Развитие инклюзивной политики в НГТУ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60" y="63661"/>
            <a:ext cx="1152314" cy="116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Министерство науки и высшего образования Российской Федераци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0375" y="4124068"/>
            <a:ext cx="37870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 НГТУ, РУМЦ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НГТУ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д-р. социол. наук, профессор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Людмила Алексеевна Осьмук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8700120" y="6271598"/>
            <a:ext cx="3491880" cy="312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Новосибирск, 2022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3446" t="26293" r="11554" b="24897"/>
          <a:stretch/>
        </p:blipFill>
        <p:spPr>
          <a:xfrm>
            <a:off x="4350060" y="160338"/>
            <a:ext cx="2859519" cy="9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9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29F9C5-0F6A-4811-8503-5A3880BD7080}"/>
              </a:ext>
            </a:extLst>
          </p:cNvPr>
          <p:cNvSpPr/>
          <p:nvPr/>
        </p:nvSpPr>
        <p:spPr>
          <a:xfrm>
            <a:off x="427840" y="103641"/>
            <a:ext cx="115600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МЕЖВЕДОМСТВЕННЫЙ КОМПЛЕКСНЫЙ ПЛАН МЕРОПРИЯТИЙ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6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повышению доступности среднего профессионального и высшего образования для инвалидов и лиц с ограниченными возможностями здоровья, в том числе профориентации и занятости указанных лиц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01D792-3F36-4991-A574-92027F48A5E9}"/>
              </a:ext>
            </a:extLst>
          </p:cNvPr>
          <p:cNvSpPr/>
          <p:nvPr/>
        </p:nvSpPr>
        <p:spPr>
          <a:xfrm>
            <a:off x="796954" y="965415"/>
            <a:ext cx="10721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(утв. Зам. Председателя Правительства РФ Голиковой Т. От 21.12.2021г. № 14000п-П8) до 2030 года.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EDA86F-2F4C-40C4-AD60-D41C5CFCD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5" t="15631" r="14120" b="12747"/>
          <a:stretch/>
        </p:blipFill>
        <p:spPr>
          <a:xfrm>
            <a:off x="1707197" y="1334747"/>
            <a:ext cx="8777606" cy="50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1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29F9C5-0F6A-4811-8503-5A3880BD7080}"/>
              </a:ext>
            </a:extLst>
          </p:cNvPr>
          <p:cNvSpPr/>
          <p:nvPr/>
        </p:nvSpPr>
        <p:spPr>
          <a:xfrm>
            <a:off x="427840" y="103641"/>
            <a:ext cx="115600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МЕЖВЕДОМСТВЕННЫЙ КОМПЛЕКСНЫЙ ПЛАН МЕРОПРИЯТИЙ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6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повышению доступности среднего профессионального и высшего образования для инвалидов и лиц с ограниченными возможностями здоровья, в том числе профориентации и занятости указанных лиц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01D792-3F36-4991-A574-92027F48A5E9}"/>
              </a:ext>
            </a:extLst>
          </p:cNvPr>
          <p:cNvSpPr/>
          <p:nvPr/>
        </p:nvSpPr>
        <p:spPr>
          <a:xfrm>
            <a:off x="796954" y="965415"/>
            <a:ext cx="10721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(утв. Зам. Председателя Правительства РФ Голиковой Т. От 21.12.2021г. № 14000п-П8) до 2030 года.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9CB4D2-4665-4057-8560-72F0221C2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7" t="29264" r="13724" b="26633"/>
          <a:stretch/>
        </p:blipFill>
        <p:spPr>
          <a:xfrm>
            <a:off x="632422" y="1670858"/>
            <a:ext cx="10649702" cy="43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29F9C5-0F6A-4811-8503-5A3880BD7080}"/>
              </a:ext>
            </a:extLst>
          </p:cNvPr>
          <p:cNvSpPr/>
          <p:nvPr/>
        </p:nvSpPr>
        <p:spPr>
          <a:xfrm>
            <a:off x="427840" y="103641"/>
            <a:ext cx="115600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МЕЖВЕДОМСТВЕННЫЙ КОМПЛЕКСНЫЙ ПЛАН МЕРОПРИЯТИЙ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6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повышению доступности среднего профессионального и высшего образования для инвалидов и лиц с ограниченными возможностями здоровья, в том числе профориентации и занятости указанных лиц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01D792-3F36-4991-A574-92027F48A5E9}"/>
              </a:ext>
            </a:extLst>
          </p:cNvPr>
          <p:cNvSpPr/>
          <p:nvPr/>
        </p:nvSpPr>
        <p:spPr>
          <a:xfrm>
            <a:off x="796954" y="965415"/>
            <a:ext cx="10721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(утв. Зам. Председателя Правительства РФ Голиковой Т. От 21.12.2021г. № 14000п-П8) до 2030 года.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2A966B-3728-4D0E-AE28-13203F2C4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4" t="16758" r="13509" b="16697"/>
          <a:stretch/>
        </p:blipFill>
        <p:spPr>
          <a:xfrm>
            <a:off x="272955" y="1522708"/>
            <a:ext cx="11341290" cy="488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6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30579"/>
            <a:ext cx="10972800" cy="770391"/>
          </a:xfrm>
        </p:spPr>
        <p:txBody>
          <a:bodyPr/>
          <a:lstStyle/>
          <a:p>
            <a:r>
              <a:rPr lang="ru-RU" dirty="0" smtClean="0"/>
              <a:t>НГТУ: Инклюзивная политика - точки роста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55190275"/>
              </p:ext>
            </p:extLst>
          </p:nvPr>
        </p:nvGraphicFramePr>
        <p:xfrm>
          <a:off x="0" y="900970"/>
          <a:ext cx="12192000" cy="5663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32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3" y="391561"/>
            <a:ext cx="11887200" cy="5327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Задача сохранения контингента. Динамика численности обучающихся с инвалидностью и ОВЗ в НГТУ</a:t>
            </a:r>
            <a:endParaRPr lang="ru-RU" sz="24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24" y="3665313"/>
            <a:ext cx="4862100" cy="2602959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278300"/>
              </p:ext>
            </p:extLst>
          </p:nvPr>
        </p:nvGraphicFramePr>
        <p:xfrm>
          <a:off x="173924" y="1048513"/>
          <a:ext cx="4862100" cy="2285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928251"/>
              </p:ext>
            </p:extLst>
          </p:nvPr>
        </p:nvGraphicFramePr>
        <p:xfrm>
          <a:off x="8678186" y="1066272"/>
          <a:ext cx="3513814" cy="260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53822"/>
              </p:ext>
            </p:extLst>
          </p:nvPr>
        </p:nvGraphicFramePr>
        <p:xfrm>
          <a:off x="5036024" y="1048514"/>
          <a:ext cx="3552346" cy="261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179057"/>
              </p:ext>
            </p:extLst>
          </p:nvPr>
        </p:nvGraphicFramePr>
        <p:xfrm>
          <a:off x="6043353" y="3665313"/>
          <a:ext cx="5611835" cy="264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1841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365125"/>
            <a:ext cx="11661763" cy="76763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          ЦИС – Центр инклюзивного сопровождения НГТУ 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458439"/>
              </p:ext>
            </p:extLst>
          </p:nvPr>
        </p:nvGraphicFramePr>
        <p:xfrm>
          <a:off x="300038" y="1132764"/>
          <a:ext cx="8639246" cy="504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135C28-A783-4FB9-A8CB-59991B7008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110438"/>
            <a:ext cx="2955302" cy="6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2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7223" y="365126"/>
            <a:ext cx="8625385" cy="617514"/>
          </a:xfrm>
        </p:spPr>
        <p:txBody>
          <a:bodyPr>
            <a:normAutofit/>
          </a:bodyPr>
          <a:lstStyle/>
          <a:p>
            <a:r>
              <a:rPr lang="ru-RU" sz="3200" b="1" dirty="0"/>
              <a:t>ЦИС – Центр инклюзивного сопровождения НГТУ 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135C28-A783-4FB9-A8CB-59991B700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58266"/>
            <a:ext cx="2955302" cy="615617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D6674238-5DAC-449F-BAEE-0858C04CE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98" y="1201002"/>
            <a:ext cx="4560865" cy="1257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32263" y="2676953"/>
            <a:ext cx="4714044" cy="1023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«Парад талантов» - межрегиональный фестиваль инклюзивного искусства (более 130 участников со всей России)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57398" y="1201002"/>
            <a:ext cx="2674961" cy="337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Международный 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инклюзивный клуб </a:t>
            </a:r>
          </a:p>
          <a:p>
            <a:pPr marL="214313" indent="-33338"/>
            <a:r>
              <a:rPr lang="ru-RU" b="1" dirty="0" smtClean="0">
                <a:solidFill>
                  <a:schemeClr val="tx1"/>
                </a:solidFill>
              </a:rPr>
              <a:t> Партнеры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Университет </a:t>
            </a:r>
            <a:r>
              <a:rPr lang="ru-RU" dirty="0" err="1">
                <a:solidFill>
                  <a:schemeClr val="tx1"/>
                </a:solidFill>
              </a:rPr>
              <a:t>Варвика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(Великобритания), Университет </a:t>
            </a:r>
            <a:r>
              <a:rPr lang="ru-RU" dirty="0" err="1">
                <a:solidFill>
                  <a:schemeClr val="tx1"/>
                </a:solidFill>
              </a:rPr>
              <a:t>Регенсбурга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(Германия), Италия, Франция, Португалия, Монголия, Белоруссия, Узбекистан.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263" y="4053385"/>
            <a:ext cx="7806519" cy="2292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2262" y="4053385"/>
            <a:ext cx="78065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МЕДИААКТИВНОСТЬ ПО ВОПРОСАМ ИНКЛЮЗИВНОГО ОБРАЗОВАНИЯ В НГТУ: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Сайт  НГТУ НЭТИ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Городские новостные порталы</a:t>
            </a:r>
          </a:p>
          <a:p>
            <a:pPr>
              <a:defRPr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(«Вечерний Новосибирск», «Аргументы и факты», «Московский комсомолец», «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СибФМ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», «Вести Новосибирска» и др.)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Сайты органов власти </a:t>
            </a:r>
          </a:p>
          <a:p>
            <a:pPr lvl="0">
              <a:defRPr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(Министерство труда и социального развития НСО, Министерство образования   НСО,  Агентство социальной политики НСО, Уполномоченный по правам ребенка НСО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TV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-каналы 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(1 канал, ОТС,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телестанция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МИР, ГТРК Новосибирск) –Радио выпуски («Радио России»)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94790" y="4947456"/>
            <a:ext cx="140017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290</a:t>
            </a:r>
          </a:p>
          <a:p>
            <a:pPr algn="ctr"/>
            <a:r>
              <a:rPr lang="ru-RU" b="1" dirty="0" smtClean="0"/>
              <a:t>публикаций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8493704" y="5176769"/>
            <a:ext cx="846161" cy="55529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4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250" b="16149"/>
          <a:stretch/>
        </p:blipFill>
        <p:spPr>
          <a:xfrm>
            <a:off x="6124626" y="3459870"/>
            <a:ext cx="4515815" cy="3217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90" y="237092"/>
            <a:ext cx="11809563" cy="6048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РУМЦ   (РЕСУРСНЫЙ УЧЕБНО-МЕТОДИЧЕСКИЙ ЦЕНТР ПО ОБУЧЕНИЮ ИНВАЛИДОВ)  НГТУ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24625" y="4702971"/>
            <a:ext cx="4515816" cy="365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02006" y="784807"/>
            <a:ext cx="3980764" cy="1575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2904" y="2716995"/>
            <a:ext cx="4205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54090" y="784808"/>
            <a:ext cx="2115286" cy="1596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СЕТЬ РУМЦ:  21 РУМЦ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16 – территориальных, 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5 - отраслевых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AutoShape 2" descr="https://apf.mail.ru/cgi-bin/readmsg/%D0%A0%D0%A3%D0%9C%D0%A6%20%D0%9A%D0%90%D0%A0%D0%A2%D0%90.png?id=15524484640000000358%3B0%3B1&amp;x-email=ivzhdanova%40mail.ru&amp;exif=1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82770" y="4501325"/>
            <a:ext cx="216024" cy="2172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133462" y="5249869"/>
            <a:ext cx="215061" cy="1485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467970" y="6263584"/>
            <a:ext cx="216024" cy="2172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644463" y="5709058"/>
            <a:ext cx="216024" cy="2172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62673" y="5260851"/>
            <a:ext cx="216024" cy="2172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50180" y="5230843"/>
            <a:ext cx="216024" cy="2213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915490" y="5739682"/>
            <a:ext cx="216024" cy="2172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66052" y="5789507"/>
            <a:ext cx="216024" cy="211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251946" y="5739682"/>
            <a:ext cx="216024" cy="2172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602269510"/>
              </p:ext>
            </p:extLst>
          </p:nvPr>
        </p:nvGraphicFramePr>
        <p:xfrm>
          <a:off x="6845173" y="784807"/>
          <a:ext cx="5115343" cy="290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646" y="5538187"/>
            <a:ext cx="6058559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328 студентов с инвалидностью приняли участие в различных конкурса и проектах, в том числе 32 студента с инвалидностью в Чемпионате профессионального мастерства «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2006" y="841910"/>
            <a:ext cx="41766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Работа «горячей линии» РУМЦ НГТУ,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Call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-центр: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</a:rPr>
              <a:t>1140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консультаций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Обеспечена работа «горячей линии» в режиме 5 дней в неделю с 9-00 до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17-30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29E8BA6-6433-40A5-9C9C-0E9616CC00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24" t="13823" r="13510" b="13884"/>
          <a:stretch/>
        </p:blipFill>
        <p:spPr>
          <a:xfrm>
            <a:off x="313899" y="2602674"/>
            <a:ext cx="5158853" cy="28104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21488" y="3480179"/>
            <a:ext cx="2522975" cy="81512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10.5 </a:t>
            </a:r>
            <a:r>
              <a:rPr lang="ru-RU" b="1" dirty="0" err="1" smtClean="0"/>
              <a:t>млн.руб</a:t>
            </a:r>
            <a:r>
              <a:rPr lang="ru-RU" b="1" dirty="0" smtClean="0"/>
              <a:t>. + </a:t>
            </a:r>
          </a:p>
          <a:p>
            <a:pPr algn="ctr"/>
            <a:r>
              <a:rPr lang="ru-RU" b="1" dirty="0" smtClean="0"/>
              <a:t>777 тыс. </a:t>
            </a:r>
            <a:r>
              <a:rPr lang="ru-RU" b="1" dirty="0" err="1" smtClean="0"/>
              <a:t>руб</a:t>
            </a:r>
            <a:r>
              <a:rPr lang="ru-RU" b="1" dirty="0" smtClean="0"/>
              <a:t> КПК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7234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541</Words>
  <Application>Microsoft Office PowerPoint</Application>
  <PresentationFormat>Широкоэкранный</PresentationFormat>
  <Paragraphs>113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НГТУ: Инклюзивная политика - точки роста</vt:lpstr>
      <vt:lpstr>Задача сохранения контингента. Динамика численности обучающихся с инвалидностью и ОВЗ в НГТУ</vt:lpstr>
      <vt:lpstr>                                 ЦИС – Центр инклюзивного сопровождения НГТУ </vt:lpstr>
      <vt:lpstr>ЦИС – Центр инклюзивного сопровождения НГТУ </vt:lpstr>
      <vt:lpstr>РУМЦ   (РЕСУРСНЫЙ УЧЕБНО-МЕТОДИЧЕСКИЙ ЦЕНТР ПО ОБУЧЕНИЮ ИНВАЛИДОВ)  НГТУ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DIRECTOR</cp:lastModifiedBy>
  <cp:revision>109</cp:revision>
  <dcterms:created xsi:type="dcterms:W3CDTF">2021-12-08T07:06:41Z</dcterms:created>
  <dcterms:modified xsi:type="dcterms:W3CDTF">2022-03-30T05:36:20Z</dcterms:modified>
</cp:coreProperties>
</file>